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376" r:id="rId2"/>
    <p:sldId id="257" r:id="rId3"/>
    <p:sldId id="4207" r:id="rId4"/>
    <p:sldId id="414" r:id="rId5"/>
    <p:sldId id="4195" r:id="rId6"/>
    <p:sldId id="1742" r:id="rId7"/>
    <p:sldId id="1448943344" r:id="rId8"/>
    <p:sldId id="260" r:id="rId9"/>
    <p:sldId id="261" r:id="rId10"/>
    <p:sldId id="262" r:id="rId11"/>
    <p:sldId id="263" r:id="rId12"/>
    <p:sldId id="281" r:id="rId13"/>
    <p:sldId id="1448943341" r:id="rId14"/>
    <p:sldId id="264" r:id="rId15"/>
    <p:sldId id="266" r:id="rId16"/>
    <p:sldId id="267" r:id="rId17"/>
    <p:sldId id="268" r:id="rId18"/>
    <p:sldId id="269" r:id="rId19"/>
    <p:sldId id="270" r:id="rId20"/>
    <p:sldId id="271" r:id="rId21"/>
    <p:sldId id="272" r:id="rId22"/>
    <p:sldId id="275" r:id="rId23"/>
    <p:sldId id="276" r:id="rId24"/>
    <p:sldId id="1448943342" r:id="rId25"/>
    <p:sldId id="1448943330" r:id="rId26"/>
    <p:sldId id="279" r:id="rId27"/>
    <p:sldId id="280" r:id="rId28"/>
    <p:sldId id="1448943338" r:id="rId29"/>
    <p:sldId id="1448943343" r:id="rId30"/>
    <p:sldId id="1747" r:id="rId31"/>
    <p:sldId id="1448943309" r:id="rId32"/>
    <p:sldId id="1448943324" r:id="rId33"/>
    <p:sldId id="1448943325" r:id="rId34"/>
    <p:sldId id="1448943326" r:id="rId35"/>
    <p:sldId id="1448943327" r:id="rId36"/>
    <p:sldId id="1448943328" r:id="rId37"/>
    <p:sldId id="1448943306" r:id="rId38"/>
    <p:sldId id="1448943312" r:id="rId39"/>
    <p:sldId id="1448943313" r:id="rId40"/>
    <p:sldId id="1448943314" r:id="rId41"/>
    <p:sldId id="1448943315" r:id="rId42"/>
    <p:sldId id="1448943316" r:id="rId43"/>
    <p:sldId id="1448943305" r:id="rId44"/>
    <p:sldId id="1448943319" r:id="rId45"/>
    <p:sldId id="1448943320" r:id="rId46"/>
    <p:sldId id="1448943318" r:id="rId47"/>
    <p:sldId id="1448943345" r:id="rId48"/>
    <p:sldId id="538" r:id="rId49"/>
    <p:sldId id="541" r:id="rId50"/>
    <p:sldId id="546" r:id="rId51"/>
    <p:sldId id="1448943339" r:id="rId52"/>
    <p:sldId id="1448943329" r:id="rId53"/>
    <p:sldId id="1448943282" r:id="rId54"/>
    <p:sldId id="1448943304" r:id="rId55"/>
    <p:sldId id="1448943322" r:id="rId56"/>
  </p:sldIdLst>
  <p:sldSz cx="12192000" cy="6858000"/>
  <p:notesSz cx="6858000" cy="9144000"/>
  <p:embeddedFontLst>
    <p:embeddedFont>
      <p:font typeface="Avenir" panose="02000503020000020003" pitchFamily="2" charset="0"/>
      <p:regular r:id="rId58"/>
      <p:italic r:id="rId59"/>
    </p:embeddedFont>
    <p:embeddedFont>
      <p:font typeface="Avenir Book" panose="02000503020000020003" pitchFamily="2" charset="0"/>
      <p:regular r:id="rId60"/>
      <p:italic r:id="rId61"/>
    </p:embeddedFont>
    <p:embeddedFont>
      <p:font typeface="Georgia" panose="02040502050405020303" pitchFamily="18" charset="0"/>
      <p:regular r:id="rId62"/>
      <p:bold r:id="rId63"/>
      <p:italic r:id="rId64"/>
      <p:boldItalic r:id="rId65"/>
    </p:embeddedFont>
    <p:embeddedFont>
      <p:font typeface="Gill Sans" panose="020B0502020104020203" pitchFamily="34" charset="-79"/>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56">
          <p15:clr>
            <a:srgbClr val="A4A3A4"/>
          </p15:clr>
        </p15:guide>
        <p15:guide id="2" pos="3864">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gHiO6/rTXHiqORkQvZUVtYU00K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26"/>
    <p:restoredTop sz="91908"/>
  </p:normalViewPr>
  <p:slideViewPr>
    <p:cSldViewPr snapToGrid="0">
      <p:cViewPr varScale="1">
        <p:scale>
          <a:sx n="79" d="100"/>
          <a:sy n="79" d="100"/>
        </p:scale>
        <p:origin x="224" y="864"/>
      </p:cViewPr>
      <p:guideLst>
        <p:guide orient="horz" pos="2256"/>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84"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81234-6111-6D44-BC74-8658AA1F988A}" type="slidenum">
              <a:rPr lang="en-US" smtClean="0"/>
              <a:t>1</a:t>
            </a:fld>
            <a:endParaRPr lang="en-US"/>
          </a:p>
        </p:txBody>
      </p:sp>
    </p:spTree>
    <p:extLst>
      <p:ext uri="{BB962C8B-B14F-4D97-AF65-F5344CB8AC3E}">
        <p14:creationId xmlns:p14="http://schemas.microsoft.com/office/powerpoint/2010/main" val="5006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13</a:t>
            </a:fld>
            <a:endParaRPr lang="en-US"/>
          </a:p>
        </p:txBody>
      </p:sp>
    </p:spTree>
    <p:extLst>
      <p:ext uri="{BB962C8B-B14F-4D97-AF65-F5344CB8AC3E}">
        <p14:creationId xmlns:p14="http://schemas.microsoft.com/office/powerpoint/2010/main" val="51242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a:t>
            </a:fld>
            <a:endParaRPr lang="en-US"/>
          </a:p>
        </p:txBody>
      </p:sp>
    </p:spTree>
    <p:extLst>
      <p:ext uri="{BB962C8B-B14F-4D97-AF65-F5344CB8AC3E}">
        <p14:creationId xmlns:p14="http://schemas.microsoft.com/office/powerpoint/2010/main" val="1652714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24</a:t>
            </a:fld>
            <a:endParaRPr lang="en-US"/>
          </a:p>
        </p:txBody>
      </p:sp>
    </p:spTree>
    <p:extLst>
      <p:ext uri="{BB962C8B-B14F-4D97-AF65-F5344CB8AC3E}">
        <p14:creationId xmlns:p14="http://schemas.microsoft.com/office/powerpoint/2010/main" val="3502125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348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29</a:t>
            </a:fld>
            <a:endParaRPr lang="en-US"/>
          </a:p>
        </p:txBody>
      </p:sp>
    </p:spTree>
    <p:extLst>
      <p:ext uri="{BB962C8B-B14F-4D97-AF65-F5344CB8AC3E}">
        <p14:creationId xmlns:p14="http://schemas.microsoft.com/office/powerpoint/2010/main" val="526814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5490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estimated the ambient RNA background in our dataset, as well as the percentage of background reads that are of viral origin, using tools that were developed by some of our colleagues here at the Broad, to establish a threshold over which we’re confident that the viral reads associated with a cell barcode actually came from within the cell, and not from free-floating viral RNA that happened to be encapsulated during processing. After correction, and as expected, we recovered the vast majority of viral reads in COVID-positive individuals, with rare spurious alignment in our control cohort.</a:t>
            </a:r>
          </a:p>
        </p:txBody>
      </p:sp>
      <p:sp>
        <p:nvSpPr>
          <p:cNvPr id="4" name="Slide Number Placeholder 3"/>
          <p:cNvSpPr>
            <a:spLocks noGrp="1"/>
          </p:cNvSpPr>
          <p:nvPr>
            <p:ph type="sldNum" sz="quarter" idx="5"/>
          </p:nvPr>
        </p:nvSpPr>
        <p:spPr/>
        <p:txBody>
          <a:bodyPr/>
          <a:lstStyle/>
          <a:p>
            <a:fld id="{3FAFCA4E-41D1-4446-B067-560D25BE8B58}" type="slidenum">
              <a:rPr lang="en-US" smtClean="0"/>
              <a:t>53</a:t>
            </a:fld>
            <a:endParaRPr lang="en-US"/>
          </a:p>
        </p:txBody>
      </p:sp>
    </p:spTree>
    <p:extLst>
      <p:ext uri="{BB962C8B-B14F-4D97-AF65-F5344CB8AC3E}">
        <p14:creationId xmlns:p14="http://schemas.microsoft.com/office/powerpoint/2010/main" val="1051839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mapped out reads to various regions in the CoV-2 genome</a:t>
            </a:r>
          </a:p>
          <a:p>
            <a:endParaRPr lang="en-US" dirty="0"/>
          </a:p>
          <a:p>
            <a:r>
              <a:rPr lang="en-US" dirty="0"/>
              <a:t>And you can see that the vast majority of reads are biased toward the 3’ end of the genome, which is expected with 3’ priming in our single-cell protocols – so nucleocapsid, open reading frame 10, and the 3’ untranslated region. </a:t>
            </a:r>
          </a:p>
          <a:p>
            <a:endParaRPr lang="en-US" dirty="0"/>
          </a:p>
          <a:p>
            <a:r>
              <a:rPr lang="en-US" dirty="0"/>
              <a:t>Multiple </a:t>
            </a:r>
            <a:r>
              <a:rPr lang="en-US" dirty="0" err="1"/>
              <a:t>subgenomic</a:t>
            </a:r>
            <a:r>
              <a:rPr lang="en-US" dirty="0"/>
              <a:t> mRNAs are also created during the coronavirus replication process – These spliced mRNAs encode a translational regulatory sequence from the 5’ end of the genome spliced onto a body translation regulatory sequence. And if we happen to read across this region, then we can detect whether a viral RNA is spliced  – and the thought that we had is that if a cell’s associated with spliced mRNA, it’s more likely that there’s active ongoing viral infection and replication within this specific cell</a:t>
            </a:r>
          </a:p>
          <a:p>
            <a:endParaRPr lang="en-US" dirty="0"/>
          </a:p>
          <a:p>
            <a:r>
              <a:rPr lang="en-US" dirty="0"/>
              <a:t>So we aggregated together multiple viral metrics that we could measure from our data for any single cell – the total number of viral RNAs, the diversity of viral RNAs tiling across the genome, and presence of spliced RNA, to call cells that are likely actively infected – and once again these span the various epithelial lineages that express the required entry receptors for CoV-2.</a:t>
            </a:r>
          </a:p>
        </p:txBody>
      </p:sp>
      <p:sp>
        <p:nvSpPr>
          <p:cNvPr id="4" name="Slide Number Placeholder 3"/>
          <p:cNvSpPr>
            <a:spLocks noGrp="1"/>
          </p:cNvSpPr>
          <p:nvPr>
            <p:ph type="sldNum" sz="quarter" idx="5"/>
          </p:nvPr>
        </p:nvSpPr>
        <p:spPr/>
        <p:txBody>
          <a:bodyPr/>
          <a:lstStyle/>
          <a:p>
            <a:fld id="{3FAFCA4E-41D1-4446-B067-560D25BE8B58}" type="slidenum">
              <a:rPr lang="en-US" smtClean="0"/>
              <a:t>54</a:t>
            </a:fld>
            <a:endParaRPr lang="en-US"/>
          </a:p>
        </p:txBody>
      </p:sp>
    </p:spTree>
    <p:extLst>
      <p:ext uri="{BB962C8B-B14F-4D97-AF65-F5344CB8AC3E}">
        <p14:creationId xmlns:p14="http://schemas.microsoft.com/office/powerpoint/2010/main" val="1360439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compare the transcriptional programs of viral RNA+ and bystander cells of the same cell type and phenotype, and we see a lot of conservation across our clusters. Viral RNA+ cells are generally </a:t>
            </a:r>
          </a:p>
          <a:p>
            <a:endParaRPr lang="en-US" dirty="0"/>
          </a:p>
          <a:p>
            <a:r>
              <a:rPr lang="en-US" dirty="0"/>
              <a:t>Enriched for canonical interferon-response genes, </a:t>
            </a:r>
          </a:p>
          <a:p>
            <a:endParaRPr lang="en-US" dirty="0"/>
          </a:p>
          <a:p>
            <a:r>
              <a:rPr lang="en-US" dirty="0"/>
              <a:t>Inflammatory genes like IL1RN and S100A9, </a:t>
            </a:r>
          </a:p>
          <a:p>
            <a:endParaRPr lang="en-US" dirty="0"/>
          </a:p>
          <a:p>
            <a:r>
              <a:rPr lang="en-US" dirty="0"/>
              <a:t>And viral entry cofactors such as CTSH or TMPRSS2. And on the other side, bystander cells are </a:t>
            </a:r>
          </a:p>
          <a:p>
            <a:endParaRPr lang="en-US" dirty="0"/>
          </a:p>
          <a:p>
            <a:r>
              <a:rPr lang="en-US" dirty="0"/>
              <a:t>Interestingly enriched for type I interferon receptor, </a:t>
            </a:r>
          </a:p>
          <a:p>
            <a:endParaRPr lang="en-US" dirty="0"/>
          </a:p>
          <a:p>
            <a:r>
              <a:rPr lang="en-US" dirty="0"/>
              <a:t>As well as many of the class II MHC molecules.</a:t>
            </a:r>
          </a:p>
        </p:txBody>
      </p:sp>
      <p:sp>
        <p:nvSpPr>
          <p:cNvPr id="4" name="Slide Number Placeholder 3"/>
          <p:cNvSpPr>
            <a:spLocks noGrp="1"/>
          </p:cNvSpPr>
          <p:nvPr>
            <p:ph type="sldNum" sz="quarter" idx="5"/>
          </p:nvPr>
        </p:nvSpPr>
        <p:spPr/>
        <p:txBody>
          <a:bodyPr/>
          <a:lstStyle/>
          <a:p>
            <a:fld id="{3FAFCA4E-41D1-4446-B067-560D25BE8B58}" type="slidenum">
              <a:rPr lang="en-US" smtClean="0"/>
              <a:t>55</a:t>
            </a:fld>
            <a:endParaRPr lang="en-US"/>
          </a:p>
        </p:txBody>
      </p:sp>
    </p:spTree>
    <p:extLst>
      <p:ext uri="{BB962C8B-B14F-4D97-AF65-F5344CB8AC3E}">
        <p14:creationId xmlns:p14="http://schemas.microsoft.com/office/powerpoint/2010/main" val="3117770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3</a:t>
            </a:fld>
            <a:endParaRPr lang="en-US"/>
          </a:p>
        </p:txBody>
      </p:sp>
    </p:spTree>
    <p:extLst>
      <p:ext uri="{BB962C8B-B14F-4D97-AF65-F5344CB8AC3E}">
        <p14:creationId xmlns:p14="http://schemas.microsoft.com/office/powerpoint/2010/main" val="12189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Book" charset="0"/>
                <a:ea typeface="Avenir Book" charset="0"/>
                <a:cs typeface="Avenir Book" charset="0"/>
              </a:rPr>
              <a:t>Next we carry out feature selection, In this cartoon, cells are in 3D space with each cell localized based on its expression of genes 1,2,3. In reality cells are in 20K dimensional space (genes in human genome) but this is hard to visualize, and it is very difficult to cluster cells in higher-dimensional space. To reduce the dimensionality of the data, we only use those genes whose expression levels are highly variable across individual cells. The intuition is that a gene that has the same expression across all cells will not distinguish different T cell states, while genes that are high in one state and low in another state are informative. This is the feature selection. We typically select 2000-5000 most highly variable genes.</a:t>
            </a:r>
          </a:p>
        </p:txBody>
      </p:sp>
      <p:sp>
        <p:nvSpPr>
          <p:cNvPr id="4" name="Slide Number Placeholder 3"/>
          <p:cNvSpPr>
            <a:spLocks noGrp="1"/>
          </p:cNvSpPr>
          <p:nvPr>
            <p:ph type="sldNum" sz="quarter" idx="5"/>
          </p:nvPr>
        </p:nvSpPr>
        <p:spPr/>
        <p:txBody>
          <a:bodyPr/>
          <a:lstStyle/>
          <a:p>
            <a:fld id="{F818B1B5-C28F-F642-813D-B6EC371129A9}" type="slidenum">
              <a:rPr lang="en-US" smtClean="0"/>
              <a:t>5</a:t>
            </a:fld>
            <a:endParaRPr lang="en-US"/>
          </a:p>
        </p:txBody>
      </p:sp>
    </p:spTree>
    <p:extLst>
      <p:ext uri="{BB962C8B-B14F-4D97-AF65-F5344CB8AC3E}">
        <p14:creationId xmlns:p14="http://schemas.microsoft.com/office/powerpoint/2010/main" val="1065204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Local accuracy vs global accuracy in representation</a:t>
            </a:r>
            <a:endParaRPr dirty="0"/>
          </a:p>
        </p:txBody>
      </p:sp>
      <p:sp>
        <p:nvSpPr>
          <p:cNvPr id="656" name="Google Shape;65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253038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pic>
        <p:nvPicPr>
          <p:cNvPr id="2" name="Picture 1" descr="emergence_ppt.jpg">
            <a:extLst>
              <a:ext uri="{FF2B5EF4-FFF2-40B4-BE49-F238E27FC236}">
                <a16:creationId xmlns:a16="http://schemas.microsoft.com/office/drawing/2014/main" id="{A704838F-8A73-7C7A-3EE8-0911B2D8D5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F5FF383-FC95-8DAD-064A-2CEA26D85BA7}"/>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16" name="Google Shape;1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slide option 1">
    <p:spTree>
      <p:nvGrpSpPr>
        <p:cNvPr id="1" name=""/>
        <p:cNvGrpSpPr/>
        <p:nvPr/>
      </p:nvGrpSpPr>
      <p:grpSpPr>
        <a:xfrm>
          <a:off x="0" y="0"/>
          <a:ext cx="0" cy="0"/>
          <a:chOff x="0" y="0"/>
          <a:chExt cx="0" cy="0"/>
        </a:xfrm>
      </p:grpSpPr>
      <p:pic>
        <p:nvPicPr>
          <p:cNvPr id="3" name="Picture 2" descr="emergence_ppt.jpg">
            <a:extLst>
              <a:ext uri="{FF2B5EF4-FFF2-40B4-BE49-F238E27FC236}">
                <a16:creationId xmlns:a16="http://schemas.microsoft.com/office/drawing/2014/main" id="{2AF83C46-D350-92BB-0621-C936BFCC5E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2AE92E6-36AE-6C18-BFD1-E103CBC81633}"/>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Title 1"/>
          <p:cNvSpPr>
            <a:spLocks noGrp="1"/>
          </p:cNvSpPr>
          <p:nvPr>
            <p:ph type="title"/>
          </p:nvPr>
        </p:nvSpPr>
        <p:spPr>
          <a:xfrm>
            <a:off x="0" y="180624"/>
            <a:ext cx="12192000" cy="733777"/>
          </a:xfrm>
        </p:spPr>
        <p:txBody>
          <a:bodyPr>
            <a:normAutofit/>
          </a:bodyPr>
          <a:lstStyle>
            <a:lvl1pPr>
              <a:defRPr sz="2667"/>
            </a:lvl1pPr>
          </a:lstStyle>
          <a:p>
            <a:r>
              <a:rPr lang="en-US"/>
              <a:t>Click to edit Master title style</a:t>
            </a:r>
            <a:endParaRPr lang="en-US" dirty="0"/>
          </a:p>
        </p:txBody>
      </p:sp>
      <p:sp>
        <p:nvSpPr>
          <p:cNvPr id="12" name="Text Placeholder 2"/>
          <p:cNvSpPr>
            <a:spLocks noGrp="1"/>
          </p:cNvSpPr>
          <p:nvPr>
            <p:ph type="body" idx="1"/>
          </p:nvPr>
        </p:nvSpPr>
        <p:spPr>
          <a:xfrm>
            <a:off x="609604" y="914401"/>
            <a:ext cx="10972792" cy="5441953"/>
          </a:xfrm>
        </p:spPr>
        <p:txBody>
          <a:bodyPr anchor="t">
            <a:normAutofit/>
          </a:bodyPr>
          <a:lstStyle>
            <a:lvl1pPr marL="380990" indent="-380990" algn="l">
              <a:lnSpc>
                <a:spcPct val="100000"/>
              </a:lnSpc>
              <a:buFont typeface="Arial"/>
              <a:buChar char="•"/>
              <a:defRPr sz="2400" baseline="0">
                <a:solidFill>
                  <a:srgbClr val="133C68"/>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
        <p:nvSpPr>
          <p:cNvPr id="8" name="Content Placeholder 8"/>
          <p:cNvSpPr>
            <a:spLocks noGrp="1"/>
          </p:cNvSpPr>
          <p:nvPr>
            <p:ph sz="quarter" idx="13" hasCustomPrompt="1"/>
          </p:nvPr>
        </p:nvSpPr>
        <p:spPr>
          <a:xfrm>
            <a:off x="2165351" y="5683251"/>
            <a:ext cx="7861300" cy="673100"/>
          </a:xfrm>
        </p:spPr>
        <p:txBody>
          <a:bodyPr anchor="ctr">
            <a:normAutofit/>
          </a:bodyPr>
          <a:lstStyle>
            <a:lvl1pPr marL="0" indent="0" algn="ctr">
              <a:buNone/>
              <a:defRPr sz="20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Concluding Phrase</a:t>
            </a:r>
          </a:p>
        </p:txBody>
      </p:sp>
      <p:sp>
        <p:nvSpPr>
          <p:cNvPr id="10" name="Content Placeholder 8"/>
          <p:cNvSpPr>
            <a:spLocks noGrp="1"/>
          </p:cNvSpPr>
          <p:nvPr>
            <p:ph sz="quarter" idx="14" hasCustomPrompt="1"/>
          </p:nvPr>
        </p:nvSpPr>
        <p:spPr>
          <a:xfrm>
            <a:off x="2165351" y="6356355"/>
            <a:ext cx="7861300" cy="365125"/>
          </a:xfrm>
        </p:spPr>
        <p:txBody>
          <a:bodyPr anchor="t">
            <a:normAutofit/>
          </a:bodyPr>
          <a:lstStyle>
            <a:lvl1pPr marL="0" indent="0" algn="ctr">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Footer</a:t>
            </a:r>
          </a:p>
        </p:txBody>
      </p:sp>
    </p:spTree>
    <p:extLst>
      <p:ext uri="{BB962C8B-B14F-4D97-AF65-F5344CB8AC3E}">
        <p14:creationId xmlns:p14="http://schemas.microsoft.com/office/powerpoint/2010/main" val="551183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emergence_ppt.jpg">
            <a:extLst>
              <a:ext uri="{FF2B5EF4-FFF2-40B4-BE49-F238E27FC236}">
                <a16:creationId xmlns:a16="http://schemas.microsoft.com/office/drawing/2014/main" id="{56894948-6233-F226-818A-9FAF2C9FD7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C8F2C6F3-9A06-1601-8DBB-0451A82EF99C}"/>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D38ACC2-EFE2-F944-BFA0-25BE56F70F08}" type="datetimeFigureOut">
              <a:rPr lang="en-US"/>
              <a:pPr>
                <a:defRPr/>
              </a:pPr>
              <a:t>9/22/24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B40280-C56C-3B42-9723-931AE1239688}" type="slidenum">
              <a:rPr lang="en-US" altLang="en-US"/>
              <a:pPr>
                <a:defRPr/>
              </a:pPr>
              <a:t>‹#›</a:t>
            </a:fld>
            <a:endParaRPr lang="en-US" altLang="en-US"/>
          </a:p>
        </p:txBody>
      </p:sp>
    </p:spTree>
    <p:extLst>
      <p:ext uri="{BB962C8B-B14F-4D97-AF65-F5344CB8AC3E}">
        <p14:creationId xmlns:p14="http://schemas.microsoft.com/office/powerpoint/2010/main" val="288636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4140316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slide option 2">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2400"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Title 1"/>
          <p:cNvSpPr>
            <a:spLocks noGrp="1"/>
          </p:cNvSpPr>
          <p:nvPr>
            <p:ph type="title"/>
          </p:nvPr>
        </p:nvSpPr>
        <p:spPr>
          <a:xfrm>
            <a:off x="0" y="180624"/>
            <a:ext cx="12192000" cy="733777"/>
          </a:xfrm>
        </p:spPr>
        <p:txBody>
          <a:bodyPr>
            <a:normAutofit/>
          </a:bodyPr>
          <a:lstStyle>
            <a:lvl1pPr>
              <a:defRPr sz="2667"/>
            </a:lvl1pPr>
          </a:lstStyle>
          <a:p>
            <a:r>
              <a:rPr lang="en-US"/>
              <a:t>Click to edit Master title style</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
        <p:nvSpPr>
          <p:cNvPr id="14" name="Content Placeholder 8"/>
          <p:cNvSpPr>
            <a:spLocks noGrp="1"/>
          </p:cNvSpPr>
          <p:nvPr>
            <p:ph sz="quarter" idx="13" hasCustomPrompt="1"/>
          </p:nvPr>
        </p:nvSpPr>
        <p:spPr>
          <a:xfrm>
            <a:off x="2165351" y="5683251"/>
            <a:ext cx="7861300" cy="673100"/>
          </a:xfrm>
        </p:spPr>
        <p:txBody>
          <a:bodyPr anchor="ctr">
            <a:normAutofit/>
          </a:bodyPr>
          <a:lstStyle>
            <a:lvl1pPr marL="0" indent="0" algn="ctr">
              <a:buNone/>
              <a:defRPr sz="20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Concluding Phrase</a:t>
            </a:r>
          </a:p>
        </p:txBody>
      </p:sp>
      <p:sp>
        <p:nvSpPr>
          <p:cNvPr id="13" name="Content Placeholder 8"/>
          <p:cNvSpPr>
            <a:spLocks noGrp="1"/>
          </p:cNvSpPr>
          <p:nvPr>
            <p:ph sz="quarter" idx="14" hasCustomPrompt="1"/>
          </p:nvPr>
        </p:nvSpPr>
        <p:spPr>
          <a:xfrm>
            <a:off x="2165351" y="6356355"/>
            <a:ext cx="7861300" cy="365125"/>
          </a:xfrm>
        </p:spPr>
        <p:txBody>
          <a:bodyPr anchor="t">
            <a:normAutofit/>
          </a:bodyPr>
          <a:lstStyle>
            <a:lvl1pPr marL="0" indent="0" algn="ctr">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Footer</a:t>
            </a:r>
          </a:p>
        </p:txBody>
      </p:sp>
    </p:spTree>
    <p:extLst>
      <p:ext uri="{BB962C8B-B14F-4D97-AF65-F5344CB8AC3E}">
        <p14:creationId xmlns:p14="http://schemas.microsoft.com/office/powerpoint/2010/main" val="236590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9"/>
          <p:cNvSpPr>
            <a:spLocks noGrp="1"/>
          </p:cNvSpPr>
          <p:nvPr>
            <p:ph type="pic" idx="2"/>
          </p:nvPr>
        </p:nvSpPr>
        <p:spPr>
          <a:xfrm>
            <a:off x="5183188" y="987425"/>
            <a:ext cx="6172200" cy="4873625"/>
          </a:xfrm>
          <a:prstGeom prst="rect">
            <a:avLst/>
          </a:prstGeom>
          <a:noFill/>
          <a:ln>
            <a:noFill/>
          </a:ln>
        </p:spPr>
      </p:sp>
      <p:sp>
        <p:nvSpPr>
          <p:cNvPr id="74" name="Google Shape;74;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https://lh7-rt.googleusercontent.com/docsz/AD_4nXc76uK-07noyn-Agu4fhiQ0MCmaDA5TqdAq0fL6pkmXMFvtuij34F96Ftj3RUduKE4AUUfjOr52ibPt-SJ0LB_RXwVv_2icyrzcC2aHWrsnT9QX43egRx1gZK9tKaiA7VV4sZdgXPVtpYFN6rcXFAnfhLW5WCBcWDNNt_6uww?key=mnItoWIZreHfB2XFhl4iPQ"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https://lh7-rt.googleusercontent.com/docsz/AD_4nXeIQ_YIGMxm1Yv03jZn4QBADOqEt-miGZRs8IZGJLXJuc8CUsdvURk4z2wpFf4FxE_sWxrBeLQaqgoM3jBWEGBRvKOoMeY2kfxjhyCXTlRbFPsR6SPhiKTgskV5DE3ve5o6s8Zv6Z76Kadn_Kvf62j6rSOSEOCZS6gz22-QQw?key=mnItoWIZreHfB2XFhl4iPQ"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gtexportal.org/home/" TargetMode="External"/><Relationship Id="rId2" Type="http://schemas.openxmlformats.org/officeDocument/2006/relationships/hyperlink" Target="https://www.immgen.org/"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emouseatlas.org/" TargetMode="External"/><Relationship Id="rId7" Type="http://schemas.openxmlformats.org/officeDocument/2006/relationships/hyperlink" Target="https://www.ncbi.nlm.nih.gov/" TargetMode="External"/><Relationship Id="rId2" Type="http://schemas.openxmlformats.org/officeDocument/2006/relationships/hyperlink" Target="NULL" TargetMode="External"/><Relationship Id="rId1" Type="http://schemas.openxmlformats.org/officeDocument/2006/relationships/slideLayout" Target="../slideLayouts/slideLayout11.xml"/><Relationship Id="rId6" Type="http://schemas.openxmlformats.org/officeDocument/2006/relationships/hyperlink" Target="https://bio-atlas.psu.edu/zf/" TargetMode="External"/><Relationship Id="rId5" Type="http://schemas.openxmlformats.org/officeDocument/2006/relationships/hyperlink" Target="https://www.wormatlas.org/" TargetMode="External"/><Relationship Id="rId4" Type="http://schemas.openxmlformats.org/officeDocument/2006/relationships/hyperlink" Target="https://flybase.org/"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singlecell.broadinstitute.org/" TargetMode="External"/><Relationship Id="rId2" Type="http://schemas.openxmlformats.org/officeDocument/2006/relationships/hyperlink" Target="https://www.ebi.ac.uk/humancellatlas/project-catalogue/" TargetMode="External"/><Relationship Id="rId1" Type="http://schemas.openxmlformats.org/officeDocument/2006/relationships/slideLayout" Target="../slideLayouts/slideLayout11.xml"/><Relationship Id="rId5" Type="http://schemas.openxmlformats.org/officeDocument/2006/relationships/hyperlink" Target="http://biocc.hrbmu.edu.cn/CellMarker/index.jsp" TargetMode="External"/><Relationship Id="rId4" Type="http://schemas.openxmlformats.org/officeDocument/2006/relationships/hyperlink" Target="https://panglaodb.se/"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5.png"/><Relationship Id="rId4" Type="http://schemas.openxmlformats.org/officeDocument/2006/relationships/hyperlink" Target="https://panglaodb.se/"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33.tiff"/><Relationship Id="rId4" Type="http://schemas.openxmlformats.org/officeDocument/2006/relationships/image" Target="../media/image32.tif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7" y="5862433"/>
            <a:ext cx="2693225" cy="833875"/>
          </a:xfrm>
        </p:spPr>
        <p:txBody>
          <a:bodyPr>
            <a:normAutofit fontScale="92500" lnSpcReduction="10000"/>
          </a:bodyPr>
          <a:lstStyle/>
          <a:p>
            <a:pPr marL="0" indent="0" algn="ctr">
              <a:buNone/>
            </a:pPr>
            <a:r>
              <a:rPr lang="en-US" dirty="0">
                <a:latin typeface="Arial" panose="020B0604020202020204" pitchFamily="34" charset="0"/>
                <a:cs typeface="Arial" panose="020B0604020202020204" pitchFamily="34" charset="0"/>
              </a:rPr>
              <a:t>September 23-27, 2024</a:t>
            </a:r>
          </a:p>
          <a:p>
            <a:pPr marL="0" indent="0" algn="ctr">
              <a:buNone/>
            </a:pPr>
            <a:r>
              <a:rPr lang="en-US" dirty="0">
                <a:latin typeface="Arial" panose="020B0604020202020204" pitchFamily="34" charset="0"/>
                <a:cs typeface="Arial" panose="020B0604020202020204" pitchFamily="34" charset="0"/>
              </a:rPr>
              <a:t>Kilifi, Kenya</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1497292"/>
            <a:ext cx="10972800" cy="833875"/>
          </a:xfrm>
        </p:spPr>
        <p:txBody>
          <a:bodyPr>
            <a:noAutofit/>
          </a:bodyPr>
          <a:lstStyle/>
          <a:p>
            <a:pPr>
              <a:spcBef>
                <a:spcPts val="0"/>
              </a:spcBef>
              <a:tabLst>
                <a:tab pos="2971726" algn="ctr"/>
                <a:tab pos="5943451" algn="r"/>
              </a:tabLst>
            </a:pP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Computational and Experimental Design </a:t>
            </a:r>
            <a:b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br>
            <a:r>
              <a:rPr lang="en-US" sz="4400" kern="100" dirty="0">
                <a:solidFill>
                  <a:srgbClr val="020056"/>
                </a:solidFill>
                <a:latin typeface="Calibri" panose="020F0502020204030204" pitchFamily="34" charset="0"/>
                <a:ea typeface="Aptos" panose="020B0004020202020204" pitchFamily="34" charset="0"/>
                <a:cs typeface="Calibri" panose="020F0502020204030204" pitchFamily="34" charset="0"/>
              </a:rPr>
              <a:t>Single Cell Analysis Program (SCAP) Workshop</a:t>
            </a:r>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617" y="4757437"/>
            <a:ext cx="3367465" cy="833875"/>
          </a:xfrm>
          <a:prstGeom prst="rect">
            <a:avLst/>
          </a:prstGeom>
        </p:spPr>
      </p:pic>
      <p:pic>
        <p:nvPicPr>
          <p:cNvPr id="1025" name="Picture 1" descr="A blue text on a white background&#10;&#10;Description automatically generated">
            <a:extLst>
              <a:ext uri="{FF2B5EF4-FFF2-40B4-BE49-F238E27FC236}">
                <a16:creationId xmlns:a16="http://schemas.microsoft.com/office/drawing/2014/main" id="{1EEE02A8-89A0-BCF4-3B2E-CFC07B972EFD}"/>
              </a:ext>
            </a:extLst>
          </p:cNvPr>
          <p:cNvPicPr>
            <a:picLocks noChangeAspect="1" noChangeArrowheads="1"/>
          </p:cNvPicPr>
          <p:nvPr/>
        </p:nvPicPr>
        <p:blipFill>
          <a:blip r:embed="rId4" r:link="rId5">
            <a:extLst>
              <a:ext uri="{28A0092B-C50C-407E-A947-70E740481C1C}">
                <a14:useLocalDpi xmlns:a14="http://schemas.microsoft.com/office/drawing/2010/main"/>
              </a:ext>
            </a:extLst>
          </a:blip>
          <a:srcRect/>
          <a:stretch>
            <a:fillRect/>
          </a:stretch>
        </p:blipFill>
        <p:spPr bwMode="auto">
          <a:xfrm>
            <a:off x="874235" y="3210587"/>
            <a:ext cx="4923696" cy="6154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A logo with a bird and shield&#10;&#10;Description automatically generated">
            <a:extLst>
              <a:ext uri="{FF2B5EF4-FFF2-40B4-BE49-F238E27FC236}">
                <a16:creationId xmlns:a16="http://schemas.microsoft.com/office/drawing/2014/main" id="{8699E637-945A-04CB-4598-E56D0576A674}"/>
              </a:ext>
            </a:extLst>
          </p:cNvPr>
          <p:cNvPicPr>
            <a:picLocks noChangeAspect="1" noChangeArrowheads="1"/>
          </p:cNvPicPr>
          <p:nvPr/>
        </p:nvPicPr>
        <p:blipFill>
          <a:blip r:embed="rId6" r:link="rId7" cstate="screen">
            <a:extLst>
              <a:ext uri="{28A0092B-C50C-407E-A947-70E740481C1C}">
                <a14:useLocalDpi xmlns:a14="http://schemas.microsoft.com/office/drawing/2010/main"/>
              </a:ext>
            </a:extLst>
          </a:blip>
          <a:srcRect/>
          <a:stretch>
            <a:fillRect/>
          </a:stretch>
        </p:blipFill>
        <p:spPr bwMode="auto">
          <a:xfrm>
            <a:off x="6757485" y="2563045"/>
            <a:ext cx="3511929" cy="173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79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52172" y="914400"/>
            <a:ext cx="8287657" cy="5459259"/>
          </a:xfrm>
          <a:prstGeom prst="rect">
            <a:avLst/>
          </a:prstGeom>
          <a:noFill/>
          <a:ln>
            <a:noFill/>
          </a:ln>
        </p:spPr>
      </p:pic>
      <p:sp>
        <p:nvSpPr>
          <p:cNvPr id="174" name="Google Shape;174;p7"/>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chemeClr val="dk1"/>
                </a:solidFill>
                <a:latin typeface="Avenir"/>
                <a:ea typeface="Avenir"/>
                <a:cs typeface="Avenir"/>
                <a:sym typeface="Avenir"/>
              </a:rPr>
              <a:t>http://setosa.io/ev/principal-component-analysis/</a:t>
            </a:r>
            <a:endParaRPr/>
          </a:p>
        </p:txBody>
      </p:sp>
      <p:sp>
        <p:nvSpPr>
          <p:cNvPr id="175" name="Google Shape;175;p7"/>
          <p:cNvSpPr/>
          <p:nvPr/>
        </p:nvSpPr>
        <p:spPr>
          <a:xfrm>
            <a:off x="1524000" y="4296230"/>
            <a:ext cx="9144000" cy="1306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rot="5400000">
            <a:off x="5652369" y="1358028"/>
            <a:ext cx="5459259" cy="457200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odays talk">
            <a:extLst>
              <a:ext uri="{FF2B5EF4-FFF2-40B4-BE49-F238E27FC236}">
                <a16:creationId xmlns:a16="http://schemas.microsoft.com/office/drawing/2014/main" id="{227CE2DF-EB28-948D-D44A-7A31450985C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8"/>
          <p:cNvSpPr txBox="1"/>
          <p:nvPr/>
        </p:nvSpPr>
        <p:spPr>
          <a:xfrm>
            <a:off x="401772" y="6517937"/>
            <a:ext cx="11806557" cy="340063"/>
          </a:xfrm>
          <a:prstGeom prst="rect">
            <a:avLst/>
          </a:prstGeom>
          <a:noFill/>
          <a:ln>
            <a:noFill/>
          </a:ln>
        </p:spPr>
        <p:txBody>
          <a:bodyPr spcFirstLastPara="1" wrap="square" lIns="91425" tIns="45700" rIns="91425" bIns="45700" anchor="t" anchorCtr="0">
            <a:normAutofit/>
          </a:bodyPr>
          <a:lstStyle/>
          <a:p>
            <a:pPr marL="0" marR="0" lvl="0" indent="0" algn="r" rtl="0">
              <a:lnSpc>
                <a:spcPct val="90000"/>
              </a:lnSpc>
              <a:spcBef>
                <a:spcPts val="0"/>
              </a:spcBef>
              <a:spcAft>
                <a:spcPts val="0"/>
              </a:spcAft>
              <a:buClr>
                <a:schemeClr val="dk1"/>
              </a:buClr>
              <a:buSzPts val="1200"/>
              <a:buFont typeface="Arial"/>
              <a:buNone/>
            </a:pPr>
            <a:r>
              <a:rPr lang="en-US" sz="1200">
                <a:solidFill>
                  <a:schemeClr val="dk1"/>
                </a:solidFill>
                <a:latin typeface="Avenir"/>
                <a:ea typeface="Avenir"/>
                <a:cs typeface="Avenir"/>
                <a:sym typeface="Avenir"/>
              </a:rPr>
              <a:t>https://stats.stackexchange.com/questions/2691/making-sense-of-principal-component-analysis-eigenvectors-eigenvalues</a:t>
            </a:r>
            <a:endParaRPr/>
          </a:p>
        </p:txBody>
      </p:sp>
      <p:pic>
        <p:nvPicPr>
          <p:cNvPr id="184" name="Google Shape;184;p8" descr="Q7HIP.gif"/>
          <p:cNvPicPr preferRelativeResize="0"/>
          <p:nvPr/>
        </p:nvPicPr>
        <p:blipFill rotWithShape="1">
          <a:blip r:embed="rId3" cstate="screen">
            <a:alphaModFix/>
            <a:extLst>
              <a:ext uri="{28A0092B-C50C-407E-A947-70E740481C1C}">
                <a14:useLocalDpi xmlns:a14="http://schemas.microsoft.com/office/drawing/2010/main"/>
              </a:ext>
            </a:extLst>
          </a:blip>
          <a:srcRect l="31890" r="30606"/>
          <a:stretch/>
        </p:blipFill>
        <p:spPr>
          <a:xfrm>
            <a:off x="5004192" y="1046179"/>
            <a:ext cx="6785036" cy="5428029"/>
          </a:xfrm>
          <a:prstGeom prst="rect">
            <a:avLst/>
          </a:prstGeom>
          <a:noFill/>
          <a:ln>
            <a:noFill/>
          </a:ln>
        </p:spPr>
      </p:pic>
      <p:sp>
        <p:nvSpPr>
          <p:cNvPr id="185" name="Google Shape;185;p8"/>
          <p:cNvSpPr txBox="1"/>
          <p:nvPr/>
        </p:nvSpPr>
        <p:spPr>
          <a:xfrm>
            <a:off x="429652" y="1320395"/>
            <a:ext cx="4574540" cy="4879595"/>
          </a:xfrm>
          <a:prstGeom prst="rect">
            <a:avLst/>
          </a:prstGeom>
          <a:noFill/>
          <a:ln>
            <a:noFill/>
          </a:ln>
        </p:spPr>
        <p:txBody>
          <a:bodyPr spcFirstLastPara="1" wrap="square" lIns="91425" tIns="45700" rIns="91425" bIns="45700" anchor="t" anchorCtr="0">
            <a:normAutofit lnSpcReduction="10000"/>
          </a:bodyPr>
          <a:lstStyle/>
          <a:p>
            <a:pPr marL="342900" marR="0" lvl="0" indent="-292100" algn="l" rtl="0">
              <a:lnSpc>
                <a:spcPct val="100000"/>
              </a:lnSpc>
              <a:spcBef>
                <a:spcPts val="0"/>
              </a:spcBef>
              <a:spcAft>
                <a:spcPts val="0"/>
              </a:spcAft>
              <a:buClr>
                <a:schemeClr val="dk1"/>
              </a:buClr>
              <a:buSzPts val="1600"/>
              <a:buFont typeface="Arial"/>
              <a:buChar char="•"/>
            </a:pPr>
            <a:r>
              <a:rPr lang="en-US" sz="2400" dirty="0">
                <a:solidFill>
                  <a:schemeClr val="dk1"/>
                </a:solidFill>
                <a:latin typeface="Avenir"/>
                <a:ea typeface="Avenir"/>
                <a:cs typeface="Avenir"/>
                <a:sym typeface="Avenir"/>
              </a:rPr>
              <a:t>PCA is a dimensionality reduction method that transforms a </a:t>
            </a:r>
            <a:r>
              <a:rPr lang="en-US" sz="2400" b="1" u="sng" dirty="0">
                <a:solidFill>
                  <a:schemeClr val="dk1"/>
                </a:solidFill>
                <a:latin typeface="Avenir"/>
                <a:ea typeface="Avenir"/>
                <a:cs typeface="Avenir"/>
                <a:sym typeface="Avenir"/>
              </a:rPr>
              <a:t>set of features </a:t>
            </a:r>
            <a:r>
              <a:rPr lang="en-US" sz="2400" dirty="0">
                <a:solidFill>
                  <a:schemeClr val="dk1"/>
                </a:solidFill>
                <a:latin typeface="Avenir"/>
                <a:ea typeface="Avenir"/>
                <a:cs typeface="Avenir"/>
                <a:sym typeface="Avenir"/>
              </a:rPr>
              <a:t>into a set of </a:t>
            </a:r>
            <a:r>
              <a:rPr lang="en-US" sz="2400" b="1" u="sng" dirty="0">
                <a:solidFill>
                  <a:schemeClr val="dk1"/>
                </a:solidFill>
                <a:latin typeface="Avenir"/>
                <a:ea typeface="Avenir"/>
                <a:cs typeface="Avenir"/>
                <a:sym typeface="Avenir"/>
              </a:rPr>
              <a:t>linearly uncorrelated variables </a:t>
            </a:r>
            <a:r>
              <a:rPr lang="en-US" sz="2400" dirty="0">
                <a:solidFill>
                  <a:schemeClr val="dk1"/>
                </a:solidFill>
                <a:latin typeface="Avenir"/>
                <a:ea typeface="Avenir"/>
                <a:cs typeface="Avenir"/>
                <a:sym typeface="Avenir"/>
              </a:rPr>
              <a:t>called principal components </a:t>
            </a:r>
            <a:endParaRPr dirty="0"/>
          </a:p>
          <a:p>
            <a:pPr marL="342900" marR="0" lvl="0" indent="-190500" algn="l" rtl="0">
              <a:lnSpc>
                <a:spcPct val="100000"/>
              </a:lnSpc>
              <a:spcBef>
                <a:spcPts val="1000"/>
              </a:spcBef>
              <a:spcAft>
                <a:spcPts val="0"/>
              </a:spcAft>
              <a:buClr>
                <a:schemeClr val="dk1"/>
              </a:buClr>
              <a:buSzPts val="1600"/>
              <a:buFont typeface="Arial"/>
              <a:buNone/>
            </a:pPr>
            <a:endParaRPr sz="2400" dirty="0">
              <a:solidFill>
                <a:schemeClr val="dk1"/>
              </a:solidFill>
              <a:latin typeface="Avenir"/>
              <a:ea typeface="Avenir"/>
              <a:cs typeface="Avenir"/>
              <a:sym typeface="Avenir"/>
            </a:endParaRPr>
          </a:p>
          <a:p>
            <a:pPr marL="342900" marR="0" lvl="0" indent="-292100" algn="l" rtl="0">
              <a:lnSpc>
                <a:spcPct val="100000"/>
              </a:lnSpc>
              <a:spcBef>
                <a:spcPts val="1000"/>
              </a:spcBef>
              <a:spcAft>
                <a:spcPts val="0"/>
              </a:spcAft>
              <a:buClr>
                <a:schemeClr val="dk1"/>
              </a:buClr>
              <a:buSzPts val="1600"/>
              <a:buFont typeface="Arial"/>
              <a:buChar char="•"/>
            </a:pPr>
            <a:r>
              <a:rPr lang="en-US" sz="2400" dirty="0">
                <a:solidFill>
                  <a:schemeClr val="dk1"/>
                </a:solidFill>
                <a:latin typeface="Avenir"/>
                <a:ea typeface="Avenir"/>
                <a:cs typeface="Avenir"/>
                <a:sym typeface="Avenir"/>
              </a:rPr>
              <a:t>The first principal component contains the most variance, and each component after contains as much variance while still being orthogonal to other components </a:t>
            </a:r>
            <a:endParaRPr dirty="0"/>
          </a:p>
          <a:p>
            <a:pPr marL="342900" marR="0" lvl="0" indent="-190500" algn="l" rtl="0">
              <a:lnSpc>
                <a:spcPct val="100000"/>
              </a:lnSpc>
              <a:spcBef>
                <a:spcPts val="1000"/>
              </a:spcBef>
              <a:spcAft>
                <a:spcPts val="0"/>
              </a:spcAft>
              <a:buClr>
                <a:schemeClr val="dk1"/>
              </a:buClr>
              <a:buSzPts val="1600"/>
              <a:buFont typeface="Arial"/>
              <a:buNone/>
            </a:pPr>
            <a:endParaRPr sz="2400" dirty="0">
              <a:solidFill>
                <a:schemeClr val="dk1"/>
              </a:solidFill>
              <a:latin typeface="Avenir"/>
              <a:ea typeface="Avenir"/>
              <a:cs typeface="Avenir"/>
              <a:sym typeface="Avenir"/>
            </a:endParaRPr>
          </a:p>
        </p:txBody>
      </p:sp>
      <p:sp>
        <p:nvSpPr>
          <p:cNvPr id="2" name="Todays talk">
            <a:extLst>
              <a:ext uri="{FF2B5EF4-FFF2-40B4-BE49-F238E27FC236}">
                <a16:creationId xmlns:a16="http://schemas.microsoft.com/office/drawing/2014/main" id="{4BE52C05-1BCE-100D-7C67-9263978FF16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26"/>
          <p:cNvSpPr/>
          <p:nvPr/>
        </p:nvSpPr>
        <p:spPr>
          <a:xfrm>
            <a:off x="7499177" y="6311392"/>
            <a:ext cx="4692823"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dk1"/>
                </a:solidFill>
                <a:latin typeface="Avenir"/>
                <a:ea typeface="Avenir"/>
                <a:cs typeface="Avenir"/>
                <a:sym typeface="Avenir"/>
              </a:rPr>
              <a:t>https://</a:t>
            </a:r>
            <a:r>
              <a:rPr lang="en-US" sz="1600" dirty="0" err="1">
                <a:solidFill>
                  <a:schemeClr val="dk1"/>
                </a:solidFill>
                <a:latin typeface="Avenir"/>
                <a:ea typeface="Avenir"/>
                <a:cs typeface="Avenir"/>
                <a:sym typeface="Avenir"/>
              </a:rPr>
              <a:t>distill.pub</a:t>
            </a:r>
            <a:r>
              <a:rPr lang="en-US" sz="1600" dirty="0">
                <a:solidFill>
                  <a:schemeClr val="dk1"/>
                </a:solidFill>
                <a:latin typeface="Avenir"/>
                <a:ea typeface="Avenir"/>
                <a:cs typeface="Avenir"/>
                <a:sym typeface="Avenir"/>
              </a:rPr>
              <a:t>/2016/misread-</a:t>
            </a:r>
            <a:r>
              <a:rPr lang="en-US" sz="1600" dirty="0" err="1">
                <a:solidFill>
                  <a:schemeClr val="dk1"/>
                </a:solidFill>
                <a:latin typeface="Avenir"/>
                <a:ea typeface="Avenir"/>
                <a:cs typeface="Avenir"/>
                <a:sym typeface="Avenir"/>
              </a:rPr>
              <a:t>tsne</a:t>
            </a:r>
            <a:endParaRPr dirty="0"/>
          </a:p>
          <a:p>
            <a:pPr marL="0" marR="0" lvl="0" indent="0" algn="r" rtl="0">
              <a:spcBef>
                <a:spcPts val="0"/>
              </a:spcBef>
              <a:spcAft>
                <a:spcPts val="0"/>
              </a:spcAft>
              <a:buNone/>
            </a:pPr>
            <a:r>
              <a:rPr lang="en-US" sz="1600" dirty="0">
                <a:solidFill>
                  <a:schemeClr val="dk1"/>
                </a:solidFill>
                <a:latin typeface="Avenir"/>
                <a:ea typeface="Avenir"/>
                <a:cs typeface="Avenir"/>
                <a:sym typeface="Avenir"/>
              </a:rPr>
              <a:t>https://pair-</a:t>
            </a:r>
            <a:r>
              <a:rPr lang="en-US" sz="1600" dirty="0" err="1">
                <a:solidFill>
                  <a:schemeClr val="dk1"/>
                </a:solidFill>
                <a:latin typeface="Avenir"/>
                <a:ea typeface="Avenir"/>
                <a:cs typeface="Avenir"/>
                <a:sym typeface="Avenir"/>
              </a:rPr>
              <a:t>code.github.io</a:t>
            </a:r>
            <a:r>
              <a:rPr lang="en-US" sz="1600" dirty="0">
                <a:solidFill>
                  <a:schemeClr val="dk1"/>
                </a:solidFill>
                <a:latin typeface="Avenir"/>
                <a:ea typeface="Avenir"/>
                <a:cs typeface="Avenir"/>
                <a:sym typeface="Avenir"/>
              </a:rPr>
              <a:t>/understanding-</a:t>
            </a:r>
            <a:r>
              <a:rPr lang="en-US" sz="1600" dirty="0" err="1">
                <a:solidFill>
                  <a:schemeClr val="dk1"/>
                </a:solidFill>
                <a:latin typeface="Avenir"/>
                <a:ea typeface="Avenir"/>
                <a:cs typeface="Avenir"/>
                <a:sym typeface="Avenir"/>
              </a:rPr>
              <a:t>umap</a:t>
            </a:r>
            <a:r>
              <a:rPr lang="en-US" sz="1600" dirty="0">
                <a:solidFill>
                  <a:schemeClr val="dk1"/>
                </a:solidFill>
                <a:latin typeface="Avenir"/>
                <a:ea typeface="Avenir"/>
                <a:cs typeface="Avenir"/>
                <a:sym typeface="Avenir"/>
              </a:rPr>
              <a:t>/</a:t>
            </a:r>
            <a:endParaRPr dirty="0"/>
          </a:p>
        </p:txBody>
      </p:sp>
      <p:sp>
        <p:nvSpPr>
          <p:cNvPr id="659" name="Google Shape;659;p26"/>
          <p:cNvSpPr/>
          <p:nvPr/>
        </p:nvSpPr>
        <p:spPr>
          <a:xfrm>
            <a:off x="9934820" y="1902996"/>
            <a:ext cx="2103122" cy="20313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Place cells with similar local neighborhoods in high-dimension space together in low-dimension space.</a:t>
            </a:r>
            <a:endParaRPr sz="1800">
              <a:solidFill>
                <a:schemeClr val="dk1"/>
              </a:solidFill>
              <a:latin typeface="Avenir"/>
              <a:ea typeface="Avenir"/>
              <a:cs typeface="Avenir"/>
              <a:sym typeface="Avenir"/>
            </a:endParaRPr>
          </a:p>
        </p:txBody>
      </p:sp>
      <p:pic>
        <p:nvPicPr>
          <p:cNvPr id="661" name="Google Shape;661;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00117" y="1340610"/>
            <a:ext cx="7034702" cy="4728721"/>
          </a:xfrm>
          <a:prstGeom prst="rect">
            <a:avLst/>
          </a:prstGeom>
          <a:noFill/>
          <a:ln>
            <a:noFill/>
          </a:ln>
        </p:spPr>
      </p:pic>
      <p:pic>
        <p:nvPicPr>
          <p:cNvPr id="662" name="Google Shape;662;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17477" y="1340610"/>
            <a:ext cx="1868953" cy="4579423"/>
          </a:xfrm>
          <a:prstGeom prst="rect">
            <a:avLst/>
          </a:prstGeom>
          <a:noFill/>
          <a:ln>
            <a:noFill/>
          </a:ln>
        </p:spPr>
      </p:pic>
      <p:sp>
        <p:nvSpPr>
          <p:cNvPr id="663" name="Google Shape;663;p26"/>
          <p:cNvSpPr/>
          <p:nvPr/>
        </p:nvSpPr>
        <p:spPr>
          <a:xfrm>
            <a:off x="4760191" y="1059844"/>
            <a:ext cx="33297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Avenir"/>
                <a:ea typeface="Avenir"/>
                <a:cs typeface="Avenir"/>
                <a:sym typeface="Avenir"/>
              </a:rPr>
              <a:t>Low dimension representation</a:t>
            </a:r>
            <a:endParaRPr/>
          </a:p>
        </p:txBody>
      </p:sp>
      <p:sp>
        <p:nvSpPr>
          <p:cNvPr id="664" name="Google Shape;664;p26"/>
          <p:cNvSpPr/>
          <p:nvPr/>
        </p:nvSpPr>
        <p:spPr>
          <a:xfrm>
            <a:off x="2687580" y="6311392"/>
            <a:ext cx="54989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venir"/>
                <a:ea typeface="Avenir"/>
                <a:cs typeface="Avenir"/>
                <a:sym typeface="Avenir"/>
              </a:rPr>
              <a:t>t-SNE and UMAP are popular visualizations.</a:t>
            </a:r>
            <a:endParaRPr sz="1800">
              <a:solidFill>
                <a:srgbClr val="000000"/>
              </a:solidFill>
              <a:latin typeface="Avenir"/>
              <a:ea typeface="Avenir"/>
              <a:cs typeface="Avenir"/>
              <a:sym typeface="Avenir"/>
            </a:endParaRPr>
          </a:p>
        </p:txBody>
      </p:sp>
      <p:sp>
        <p:nvSpPr>
          <p:cNvPr id="665" name="Google Shape;665;p26"/>
          <p:cNvSpPr/>
          <p:nvPr/>
        </p:nvSpPr>
        <p:spPr>
          <a:xfrm>
            <a:off x="5032" y="1059844"/>
            <a:ext cx="3543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Avenir"/>
                <a:ea typeface="Avenir"/>
                <a:cs typeface="Avenir"/>
                <a:sym typeface="Avenir"/>
              </a:rPr>
              <a:t>High dimension manifold</a:t>
            </a:r>
            <a:endParaRPr/>
          </a:p>
        </p:txBody>
      </p:sp>
      <p:sp>
        <p:nvSpPr>
          <p:cNvPr id="666" name="Google Shape;666;p26"/>
          <p:cNvSpPr/>
          <p:nvPr/>
        </p:nvSpPr>
        <p:spPr>
          <a:xfrm>
            <a:off x="2201048" y="3428329"/>
            <a:ext cx="603315" cy="246275"/>
          </a:xfrm>
          <a:prstGeom prst="right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odays talk">
            <a:extLst>
              <a:ext uri="{FF2B5EF4-FFF2-40B4-BE49-F238E27FC236}">
                <a16:creationId xmlns:a16="http://schemas.microsoft.com/office/drawing/2014/main" id="{14A5E788-D7B1-3836-6DA3-AD1BB5FC30F5}"/>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Representing local neighborhoods</a:t>
            </a:r>
          </a:p>
        </p:txBody>
      </p:sp>
    </p:spTree>
    <p:extLst>
      <p:ext uri="{BB962C8B-B14F-4D97-AF65-F5344CB8AC3E}">
        <p14:creationId xmlns:p14="http://schemas.microsoft.com/office/powerpoint/2010/main" val="7674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bg1">
                    <a:lumMod val="50000"/>
                  </a:schemeClr>
                </a:solidFill>
                <a:latin typeface="Avenir Book" charset="0"/>
                <a:ea typeface="Avenir Book" charset="0"/>
                <a:cs typeface="Avenir Book" charset="0"/>
              </a:rPr>
              <a:t>3a. Embeddings.</a:t>
            </a:r>
          </a:p>
          <a:p>
            <a:pPr marL="0" indent="0">
              <a:buNone/>
            </a:pPr>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3b. Clustering.</a:t>
            </a:r>
          </a:p>
          <a:p>
            <a:endParaRPr lang="en-US" sz="2400" dirty="0">
              <a:solidFill>
                <a:schemeClr val="tx1"/>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3c. Differential expression.</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3d.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3 – cell annotation</a:t>
            </a:r>
          </a:p>
        </p:txBody>
      </p:sp>
    </p:spTree>
    <p:extLst>
      <p:ext uri="{BB962C8B-B14F-4D97-AF65-F5344CB8AC3E}">
        <p14:creationId xmlns:p14="http://schemas.microsoft.com/office/powerpoint/2010/main" val="1734104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524000" y="1483251"/>
            <a:ext cx="5617028" cy="3891498"/>
          </a:xfrm>
          <a:prstGeom prst="rect">
            <a:avLst/>
          </a:prstGeom>
          <a:noFill/>
          <a:ln>
            <a:noFill/>
          </a:ln>
        </p:spPr>
      </p:pic>
      <p:sp>
        <p:nvSpPr>
          <p:cNvPr id="191" name="Google Shape;191;p9"/>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Andrews, Tallulah S. at </a:t>
            </a:r>
            <a:r>
              <a:rPr lang="en-US" sz="1200" i="1">
                <a:solidFill>
                  <a:schemeClr val="dk1"/>
                </a:solidFill>
                <a:latin typeface="Avenir"/>
                <a:ea typeface="Avenir"/>
                <a:cs typeface="Avenir"/>
                <a:sym typeface="Avenir"/>
              </a:rPr>
              <a:t>al. </a:t>
            </a:r>
            <a:r>
              <a:rPr lang="en-US" sz="1200">
                <a:solidFill>
                  <a:schemeClr val="dk1"/>
                </a:solidFill>
                <a:latin typeface="Avenir"/>
                <a:ea typeface="Avenir"/>
                <a:cs typeface="Avenir"/>
                <a:sym typeface="Avenir"/>
              </a:rPr>
              <a:t>(2017) </a:t>
            </a:r>
            <a:r>
              <a:rPr lang="en-US" sz="1200" i="1">
                <a:solidFill>
                  <a:schemeClr val="dk1"/>
                </a:solidFill>
                <a:latin typeface="Avenir"/>
                <a:ea typeface="Avenir"/>
                <a:cs typeface="Avenir"/>
                <a:sym typeface="Avenir"/>
              </a:rPr>
              <a:t>Molecular aspects of medicine</a:t>
            </a:r>
            <a:r>
              <a:rPr lang="en-US" sz="1200">
                <a:solidFill>
                  <a:schemeClr val="dk1"/>
                </a:solidFill>
                <a:latin typeface="Avenir"/>
                <a:ea typeface="Avenir"/>
                <a:cs typeface="Avenir"/>
                <a:sym typeface="Avenir"/>
              </a:rPr>
              <a:t>.</a:t>
            </a:r>
            <a:endParaRPr/>
          </a:p>
        </p:txBody>
      </p:sp>
      <p:pic>
        <p:nvPicPr>
          <p:cNvPr id="192" name="Google Shape;192;p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169880" y="1679940"/>
            <a:ext cx="3498120" cy="3498120"/>
          </a:xfrm>
          <a:prstGeom prst="rect">
            <a:avLst/>
          </a:prstGeom>
          <a:noFill/>
          <a:ln>
            <a:noFill/>
          </a:ln>
        </p:spPr>
      </p:pic>
      <p:sp>
        <p:nvSpPr>
          <p:cNvPr id="2" name="Todays talk">
            <a:extLst>
              <a:ext uri="{FF2B5EF4-FFF2-40B4-BE49-F238E27FC236}">
                <a16:creationId xmlns:a16="http://schemas.microsoft.com/office/drawing/2014/main" id="{C752912A-C16A-6444-A17A-2B204595DA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Google Shape;206;p11"/>
          <p:cNvPicPr preferRelativeResize="0"/>
          <p:nvPr/>
        </p:nvPicPr>
        <p:blipFill rotWithShape="1">
          <a:blip r:embed="rId3" cstate="screen">
            <a:alphaModFix/>
            <a:extLst>
              <a:ext uri="{28A0092B-C50C-407E-A947-70E740481C1C}">
                <a14:useLocalDpi xmlns:a14="http://schemas.microsoft.com/office/drawing/2010/main"/>
              </a:ext>
            </a:extLst>
          </a:blip>
          <a:srcRect t="-1747"/>
          <a:stretch/>
        </p:blipFill>
        <p:spPr>
          <a:xfrm>
            <a:off x="1699628" y="2592738"/>
            <a:ext cx="1631373" cy="2005446"/>
          </a:xfrm>
          <a:prstGeom prst="rect">
            <a:avLst/>
          </a:prstGeom>
          <a:noFill/>
          <a:ln>
            <a:noFill/>
          </a:ln>
        </p:spPr>
      </p:pic>
      <p:sp>
        <p:nvSpPr>
          <p:cNvPr id="207" name="Google Shape;207;p11"/>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1"/>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1"/>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1"/>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1"/>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1"/>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1"/>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1"/>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1"/>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1"/>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1"/>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1"/>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11"/>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11"/>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1"/>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11"/>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1"/>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1"/>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5" name="Google Shape;225;p1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94769" y="3340260"/>
            <a:ext cx="538396" cy="952500"/>
          </a:xfrm>
          <a:prstGeom prst="rect">
            <a:avLst/>
          </a:prstGeom>
          <a:noFill/>
          <a:ln>
            <a:noFill/>
          </a:ln>
        </p:spPr>
      </p:pic>
      <p:sp>
        <p:nvSpPr>
          <p:cNvPr id="226" name="Google Shape;226;p11"/>
          <p:cNvSpPr/>
          <p:nvPr/>
        </p:nvSpPr>
        <p:spPr>
          <a:xfrm>
            <a:off x="520707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odays talk">
            <a:extLst>
              <a:ext uri="{FF2B5EF4-FFF2-40B4-BE49-F238E27FC236}">
                <a16:creationId xmlns:a16="http://schemas.microsoft.com/office/drawing/2014/main" id="{72718139-3480-3B99-1E3C-9AF72D657717}"/>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2" name="Google Shape;232;p12"/>
          <p:cNvPicPr preferRelativeResize="0"/>
          <p:nvPr/>
        </p:nvPicPr>
        <p:blipFill rotWithShape="1">
          <a:blip r:embed="rId3" cstate="screen">
            <a:alphaModFix/>
            <a:extLst>
              <a:ext uri="{28A0092B-C50C-407E-A947-70E740481C1C}">
                <a14:useLocalDpi xmlns:a14="http://schemas.microsoft.com/office/drawing/2010/main"/>
              </a:ext>
            </a:extLst>
          </a:blip>
          <a:srcRect t="-1747"/>
          <a:stretch/>
        </p:blipFill>
        <p:spPr>
          <a:xfrm>
            <a:off x="1699628" y="2592738"/>
            <a:ext cx="1631373" cy="2005446"/>
          </a:xfrm>
          <a:prstGeom prst="rect">
            <a:avLst/>
          </a:prstGeom>
          <a:noFill/>
          <a:ln>
            <a:noFill/>
          </a:ln>
        </p:spPr>
      </p:pic>
      <p:sp>
        <p:nvSpPr>
          <p:cNvPr id="233" name="Google Shape;233;p12"/>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2"/>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2"/>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2"/>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2"/>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12"/>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2"/>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2"/>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2"/>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12"/>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2"/>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2"/>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2"/>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2"/>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2"/>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2"/>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2"/>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2"/>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2"/>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2" name="Google Shape;252;p12"/>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253" name="Google Shape;253;p12"/>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pic>
        <p:nvPicPr>
          <p:cNvPr id="254" name="Google Shape;254;p1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3E452772-A688-C934-14E0-72EBC2F144E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0" name="Google Shape;260;p13"/>
          <p:cNvPicPr preferRelativeResize="0"/>
          <p:nvPr/>
        </p:nvPicPr>
        <p:blipFill rotWithShape="1">
          <a:blip r:embed="rId3" cstate="screen">
            <a:alphaModFix/>
            <a:extLst>
              <a:ext uri="{28A0092B-C50C-407E-A947-70E740481C1C}">
                <a14:useLocalDpi xmlns:a14="http://schemas.microsoft.com/office/drawing/2010/main"/>
              </a:ext>
            </a:extLst>
          </a:blip>
          <a:srcRect t="-1747"/>
          <a:stretch/>
        </p:blipFill>
        <p:spPr>
          <a:xfrm>
            <a:off x="1699628" y="2592738"/>
            <a:ext cx="1631373" cy="2005446"/>
          </a:xfrm>
          <a:prstGeom prst="rect">
            <a:avLst/>
          </a:prstGeom>
          <a:noFill/>
          <a:ln>
            <a:noFill/>
          </a:ln>
        </p:spPr>
      </p:pic>
      <p:sp>
        <p:nvSpPr>
          <p:cNvPr id="261" name="Google Shape;261;p13"/>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3"/>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13"/>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3"/>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3"/>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3"/>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13"/>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13"/>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13"/>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3"/>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3"/>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3"/>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3"/>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3"/>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13"/>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13"/>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13"/>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13"/>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13"/>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80" name="Google Shape;280;p13"/>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281" name="Google Shape;281;p13"/>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282" name="Google Shape;282;p13"/>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283" name="Google Shape;283;p13"/>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pic>
        <p:nvPicPr>
          <p:cNvPr id="284" name="Google Shape;284;p1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A03B1E78-F82E-47EA-2B8C-E92FCC05210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90" name="Google Shape;290;p14"/>
          <p:cNvPicPr preferRelativeResize="0"/>
          <p:nvPr/>
        </p:nvPicPr>
        <p:blipFill rotWithShape="1">
          <a:blip r:embed="rId3" cstate="screen">
            <a:alphaModFix/>
            <a:extLst>
              <a:ext uri="{28A0092B-C50C-407E-A947-70E740481C1C}">
                <a14:useLocalDpi xmlns:a14="http://schemas.microsoft.com/office/drawing/2010/main"/>
              </a:ext>
            </a:extLst>
          </a:blip>
          <a:srcRect t="-1747"/>
          <a:stretch/>
        </p:blipFill>
        <p:spPr>
          <a:xfrm>
            <a:off x="1699628" y="2592738"/>
            <a:ext cx="1631373" cy="2005446"/>
          </a:xfrm>
          <a:prstGeom prst="rect">
            <a:avLst/>
          </a:prstGeom>
          <a:noFill/>
          <a:ln>
            <a:noFill/>
          </a:ln>
        </p:spPr>
      </p:pic>
      <p:sp>
        <p:nvSpPr>
          <p:cNvPr id="291" name="Google Shape;291;p14"/>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14"/>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14"/>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4"/>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4"/>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14"/>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4"/>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14"/>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14"/>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14"/>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14"/>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14"/>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14"/>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14"/>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14"/>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4"/>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4"/>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4"/>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4"/>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10" name="Google Shape;310;p14"/>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11" name="Google Shape;311;p14"/>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12" name="Google Shape;312;p14"/>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13" name="Google Shape;313;p14"/>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14" name="Google Shape;314;p14"/>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15" name="Google Shape;315;p14"/>
          <p:cNvCxnSpPr>
            <a:endCxn id="294"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pic>
        <p:nvPicPr>
          <p:cNvPr id="316" name="Google Shape;316;p1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281163B6-A29E-EC2A-8E3C-372540E8BB0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Google Shape;322;p15"/>
          <p:cNvPicPr preferRelativeResize="0"/>
          <p:nvPr/>
        </p:nvPicPr>
        <p:blipFill rotWithShape="1">
          <a:blip r:embed="rId3" cstate="screen">
            <a:alphaModFix/>
            <a:extLst>
              <a:ext uri="{28A0092B-C50C-407E-A947-70E740481C1C}">
                <a14:useLocalDpi xmlns:a14="http://schemas.microsoft.com/office/drawing/2010/main"/>
              </a:ext>
            </a:extLst>
          </a:blip>
          <a:srcRect t="-1747"/>
          <a:stretch/>
        </p:blipFill>
        <p:spPr>
          <a:xfrm>
            <a:off x="1699628" y="2592738"/>
            <a:ext cx="1631373" cy="2005446"/>
          </a:xfrm>
          <a:prstGeom prst="rect">
            <a:avLst/>
          </a:prstGeom>
          <a:noFill/>
          <a:ln>
            <a:noFill/>
          </a:ln>
        </p:spPr>
      </p:pic>
      <p:sp>
        <p:nvSpPr>
          <p:cNvPr id="323" name="Google Shape;323;p15"/>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15"/>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15"/>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15"/>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15"/>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 name="Google Shape;328;p15"/>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15"/>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 name="Google Shape;330;p15"/>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5"/>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5"/>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5"/>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5"/>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5"/>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15"/>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15"/>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15"/>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15"/>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p15"/>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15"/>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42" name="Google Shape;342;p15"/>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43" name="Google Shape;343;p15"/>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44" name="Google Shape;344;p15"/>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45" name="Google Shape;345;p15"/>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46" name="Google Shape;346;p15"/>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47" name="Google Shape;347;p15"/>
          <p:cNvCxnSpPr>
            <a:endCxn id="326"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cxnSp>
        <p:nvCxnSpPr>
          <p:cNvPr id="348" name="Google Shape;348;p15"/>
          <p:cNvCxnSpPr>
            <a:endCxn id="327" idx="3"/>
          </p:cNvCxnSpPr>
          <p:nvPr/>
        </p:nvCxnSpPr>
        <p:spPr>
          <a:xfrm rot="10800000" flipH="1">
            <a:off x="5377007" y="2282111"/>
            <a:ext cx="553500" cy="540900"/>
          </a:xfrm>
          <a:prstGeom prst="straightConnector1">
            <a:avLst/>
          </a:prstGeom>
          <a:noFill/>
          <a:ln w="15875" cap="flat" cmpd="sng">
            <a:solidFill>
              <a:schemeClr val="dk1"/>
            </a:solidFill>
            <a:prstDash val="solid"/>
            <a:miter lim="800000"/>
            <a:headEnd type="none" w="sm" len="sm"/>
            <a:tailEnd type="triangle" w="med" len="med"/>
          </a:ln>
        </p:spPr>
      </p:cxnSp>
      <p:sp>
        <p:nvSpPr>
          <p:cNvPr id="349" name="Google Shape;349;p15"/>
          <p:cNvSpPr txBox="1"/>
          <p:nvPr/>
        </p:nvSpPr>
        <p:spPr>
          <a:xfrm>
            <a:off x="5448415" y="2298535"/>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pic>
        <p:nvPicPr>
          <p:cNvPr id="350" name="Google Shape;350;p1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DDD79FDE-21B8-01CC-8F6E-DBB55B042594}"/>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439615" y="1098549"/>
            <a:ext cx="10044449" cy="4997710"/>
          </a:xfrm>
        </p:spPr>
        <p:txBody>
          <a:bodyPr anchor="ctr">
            <a:normAutofit fontScale="70000" lnSpcReduction="20000"/>
          </a:bodyPr>
          <a:lstStyle/>
          <a:p>
            <a:pPr marL="0" indent="0">
              <a:buNone/>
            </a:pPr>
            <a:r>
              <a:rPr lang="en-US" sz="2400" b="1" dirty="0">
                <a:latin typeface="Avenir Book" charset="0"/>
                <a:ea typeface="Avenir Book" charset="0"/>
                <a:cs typeface="Avenir Book" charset="0"/>
              </a:rPr>
              <a:t>Monday</a:t>
            </a:r>
          </a:p>
          <a:p>
            <a:r>
              <a:rPr lang="en-US" sz="2400" dirty="0">
                <a:latin typeface="Avenir Book" charset="0"/>
                <a:ea typeface="Avenir Book" charset="0"/>
                <a:cs typeface="Avenir Book" charset="0"/>
              </a:rPr>
              <a:t>Module 1 - pre-processing</a:t>
            </a:r>
          </a:p>
          <a:p>
            <a:r>
              <a:rPr lang="en-US" sz="2400" dirty="0">
                <a:latin typeface="Avenir Book" charset="0"/>
                <a:ea typeface="Avenir Book" charset="0"/>
                <a:cs typeface="Avenir Book" charset="0"/>
              </a:rPr>
              <a:t>Module 2 - quality control, normalization</a:t>
            </a:r>
          </a:p>
          <a:p>
            <a:r>
              <a:rPr lang="en-US" sz="2400" dirty="0">
                <a:latin typeface="Avenir Book" charset="0"/>
                <a:ea typeface="Avenir Book" charset="0"/>
                <a:cs typeface="Avenir Book" charset="0"/>
              </a:rPr>
              <a:t>Project time</a:t>
            </a:r>
          </a:p>
          <a:p>
            <a:pPr marL="0" indent="0">
              <a:buNone/>
            </a:pPr>
            <a:r>
              <a:rPr lang="en-US" sz="2400" b="1" dirty="0">
                <a:latin typeface="Avenir Book" charset="0"/>
                <a:ea typeface="Avenir Book" charset="0"/>
                <a:cs typeface="Avenir Book" charset="0"/>
              </a:rPr>
              <a:t>Tuesday</a:t>
            </a:r>
          </a:p>
          <a:p>
            <a:r>
              <a:rPr lang="en-US" sz="2400" dirty="0">
                <a:latin typeface="Avenir Book" charset="0"/>
                <a:ea typeface="Avenir Book" charset="0"/>
                <a:cs typeface="Avenir Book" charset="0"/>
              </a:rPr>
              <a:t>Module 3 - cell subsets, differential expression, cell annotation</a:t>
            </a:r>
          </a:p>
          <a:p>
            <a:r>
              <a:rPr lang="en-US" sz="2400" dirty="0">
                <a:latin typeface="Avenir Book" charset="0"/>
                <a:ea typeface="Avenir Book" charset="0"/>
                <a:cs typeface="Avenir Book" charset="0"/>
              </a:rPr>
              <a:t>Module 4 - batch correction, integration</a:t>
            </a:r>
          </a:p>
          <a:p>
            <a:r>
              <a:rPr lang="en-US" sz="2400" dirty="0">
                <a:latin typeface="Avenir Book" charset="0"/>
                <a:ea typeface="Avenir Book" charset="0"/>
                <a:cs typeface="Avenir Book" charset="0"/>
              </a:rPr>
              <a:t>Project time</a:t>
            </a:r>
          </a:p>
          <a:p>
            <a:pPr marL="0" indent="0">
              <a:buNone/>
            </a:pPr>
            <a:r>
              <a:rPr lang="en-US" sz="2400" b="1" dirty="0">
                <a:latin typeface="Avenir Book" charset="0"/>
                <a:ea typeface="Avenir Book" charset="0"/>
                <a:cs typeface="Avenir Book" charset="0"/>
              </a:rPr>
              <a:t>Wednesday</a:t>
            </a:r>
          </a:p>
          <a:p>
            <a:r>
              <a:rPr lang="en-US" sz="2400" dirty="0">
                <a:latin typeface="Avenir Book" charset="0"/>
                <a:ea typeface="Avenir Book" charset="0"/>
                <a:cs typeface="Avenir Book" charset="0"/>
              </a:rPr>
              <a:t>Module 5 – immune repertoires</a:t>
            </a:r>
          </a:p>
          <a:p>
            <a:r>
              <a:rPr lang="en-US" sz="2400" dirty="0">
                <a:latin typeface="Avenir Book" charset="0"/>
                <a:ea typeface="Avenir Book" charset="0"/>
                <a:cs typeface="Avenir Book" charset="0"/>
              </a:rPr>
              <a:t>Project time</a:t>
            </a:r>
          </a:p>
          <a:p>
            <a:pPr marL="0" indent="0">
              <a:buNone/>
            </a:pPr>
            <a:r>
              <a:rPr lang="en-US" sz="2400" b="1" dirty="0">
                <a:latin typeface="Avenir Book" charset="0"/>
                <a:ea typeface="Avenir Book" charset="0"/>
                <a:cs typeface="Avenir Book" charset="0"/>
              </a:rPr>
              <a:t>Thursday</a:t>
            </a:r>
          </a:p>
          <a:p>
            <a:r>
              <a:rPr lang="en-US" sz="2400" dirty="0">
                <a:latin typeface="Avenir Book" charset="0"/>
                <a:ea typeface="Avenir Book" charset="0"/>
                <a:cs typeface="Avenir Book" charset="0"/>
              </a:rPr>
              <a:t>Project time</a:t>
            </a:r>
          </a:p>
          <a:p>
            <a:pPr marL="0" indent="0">
              <a:buNone/>
            </a:pPr>
            <a:r>
              <a:rPr lang="en-US" sz="2400" b="1" dirty="0">
                <a:latin typeface="Avenir Book" charset="0"/>
                <a:ea typeface="Avenir Book" charset="0"/>
                <a:cs typeface="Avenir Book" charset="0"/>
              </a:rPr>
              <a:t>Friday</a:t>
            </a:r>
          </a:p>
          <a:p>
            <a:r>
              <a:rPr lang="en-US" sz="2400" dirty="0">
                <a:latin typeface="Avenir Book" charset="0"/>
                <a:ea typeface="Avenir Book" charset="0"/>
                <a:cs typeface="Avenir Book" charset="0"/>
              </a:rPr>
              <a:t>Project presentations</a:t>
            </a: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Computational track</a:t>
            </a:r>
          </a:p>
        </p:txBody>
      </p:sp>
    </p:spTree>
    <p:extLst>
      <p:ext uri="{BB962C8B-B14F-4D97-AF65-F5344CB8AC3E}">
        <p14:creationId xmlns:p14="http://schemas.microsoft.com/office/powerpoint/2010/main" val="172045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6" name="Google Shape;356;p16"/>
          <p:cNvPicPr preferRelativeResize="0"/>
          <p:nvPr/>
        </p:nvPicPr>
        <p:blipFill rotWithShape="1">
          <a:blip r:embed="rId3" cstate="screen">
            <a:alphaModFix/>
            <a:extLst>
              <a:ext uri="{28A0092B-C50C-407E-A947-70E740481C1C}">
                <a14:useLocalDpi xmlns:a14="http://schemas.microsoft.com/office/drawing/2010/main"/>
              </a:ext>
            </a:extLst>
          </a:blip>
          <a:srcRect t="-1747"/>
          <a:stretch/>
        </p:blipFill>
        <p:spPr>
          <a:xfrm>
            <a:off x="1699628" y="2592738"/>
            <a:ext cx="1631373" cy="2005446"/>
          </a:xfrm>
          <a:prstGeom prst="rect">
            <a:avLst/>
          </a:prstGeom>
          <a:noFill/>
          <a:ln>
            <a:noFill/>
          </a:ln>
        </p:spPr>
      </p:pic>
      <p:sp>
        <p:nvSpPr>
          <p:cNvPr id="357" name="Google Shape;357;p16"/>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 name="Google Shape;358;p16"/>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16"/>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16"/>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16"/>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16"/>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16"/>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16"/>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16"/>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6"/>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 name="Google Shape;367;p16"/>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8" name="Google Shape;368;p16"/>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 name="Google Shape;369;p16"/>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 name="Google Shape;370;p16"/>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16"/>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16"/>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16"/>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16"/>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16"/>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76" name="Google Shape;376;p16"/>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77" name="Google Shape;377;p16"/>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78" name="Google Shape;378;p16"/>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79" name="Google Shape;379;p16"/>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80" name="Google Shape;380;p16"/>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81" name="Google Shape;381;p16"/>
          <p:cNvCxnSpPr>
            <a:endCxn id="360"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cxnSp>
        <p:nvCxnSpPr>
          <p:cNvPr id="382" name="Google Shape;382;p16"/>
          <p:cNvCxnSpPr>
            <a:endCxn id="361" idx="3"/>
          </p:cNvCxnSpPr>
          <p:nvPr/>
        </p:nvCxnSpPr>
        <p:spPr>
          <a:xfrm rot="10800000" flipH="1">
            <a:off x="5377007" y="2282111"/>
            <a:ext cx="553500" cy="540900"/>
          </a:xfrm>
          <a:prstGeom prst="straightConnector1">
            <a:avLst/>
          </a:prstGeom>
          <a:noFill/>
          <a:ln w="15875" cap="flat" cmpd="sng">
            <a:solidFill>
              <a:schemeClr val="dk1"/>
            </a:solidFill>
            <a:prstDash val="solid"/>
            <a:miter lim="800000"/>
            <a:headEnd type="none" w="sm" len="sm"/>
            <a:tailEnd type="triangle" w="med" len="med"/>
          </a:ln>
        </p:spPr>
      </p:cxnSp>
      <p:sp>
        <p:nvSpPr>
          <p:cNvPr id="383" name="Google Shape;383;p16"/>
          <p:cNvSpPr txBox="1"/>
          <p:nvPr/>
        </p:nvSpPr>
        <p:spPr>
          <a:xfrm>
            <a:off x="5448415" y="2298535"/>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sp>
        <p:nvSpPr>
          <p:cNvPr id="384" name="Google Shape;384;p16"/>
          <p:cNvSpPr/>
          <p:nvPr/>
        </p:nvSpPr>
        <p:spPr>
          <a:xfrm>
            <a:off x="6506145" y="4747361"/>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85" name="Google Shape;385;p16"/>
          <p:cNvCxnSpPr/>
          <p:nvPr/>
        </p:nvCxnSpPr>
        <p:spPr>
          <a:xfrm rot="10800000">
            <a:off x="6186105" y="4834229"/>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86" name="Google Shape;386;p16"/>
          <p:cNvSpPr txBox="1"/>
          <p:nvPr/>
        </p:nvSpPr>
        <p:spPr>
          <a:xfrm>
            <a:off x="6250113" y="4518761"/>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87" name="Google Shape;387;p16"/>
          <p:cNvCxnSpPr>
            <a:endCxn id="371" idx="7"/>
          </p:cNvCxnSpPr>
          <p:nvPr/>
        </p:nvCxnSpPr>
        <p:spPr>
          <a:xfrm flipH="1">
            <a:off x="6611141" y="4961789"/>
            <a:ext cx="37500" cy="279000"/>
          </a:xfrm>
          <a:prstGeom prst="straightConnector1">
            <a:avLst/>
          </a:prstGeom>
          <a:noFill/>
          <a:ln w="15875" cap="flat" cmpd="sng">
            <a:solidFill>
              <a:schemeClr val="dk1"/>
            </a:solidFill>
            <a:prstDash val="solid"/>
            <a:miter lim="800000"/>
            <a:headEnd type="none" w="sm" len="sm"/>
            <a:tailEnd type="triangle" w="med" len="med"/>
          </a:ln>
        </p:spPr>
      </p:cxnSp>
      <p:sp>
        <p:nvSpPr>
          <p:cNvPr id="388" name="Google Shape;388;p16"/>
          <p:cNvSpPr txBox="1"/>
          <p:nvPr/>
        </p:nvSpPr>
        <p:spPr>
          <a:xfrm>
            <a:off x="6261634" y="497459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89" name="Google Shape;389;p16"/>
          <p:cNvSpPr txBox="1"/>
          <p:nvPr/>
        </p:nvSpPr>
        <p:spPr>
          <a:xfrm>
            <a:off x="6887808" y="4731128"/>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90" name="Google Shape;390;p16"/>
          <p:cNvCxnSpPr>
            <a:endCxn id="389" idx="2"/>
          </p:cNvCxnSpPr>
          <p:nvPr/>
        </p:nvCxnSpPr>
        <p:spPr>
          <a:xfrm>
            <a:off x="6715734" y="4878105"/>
            <a:ext cx="314100" cy="160800"/>
          </a:xfrm>
          <a:prstGeom prst="straightConnector1">
            <a:avLst/>
          </a:prstGeom>
          <a:noFill/>
          <a:ln w="15875" cap="flat" cmpd="sng">
            <a:solidFill>
              <a:schemeClr val="dk1"/>
            </a:solidFill>
            <a:prstDash val="solid"/>
            <a:miter lim="800000"/>
            <a:headEnd type="none" w="sm" len="sm"/>
            <a:tailEnd type="triangle" w="med" len="med"/>
          </a:ln>
        </p:spPr>
      </p:cxnSp>
      <p:cxnSp>
        <p:nvCxnSpPr>
          <p:cNvPr id="391" name="Google Shape;391;p16"/>
          <p:cNvCxnSpPr>
            <a:endCxn id="375" idx="2"/>
          </p:cNvCxnSpPr>
          <p:nvPr/>
        </p:nvCxnSpPr>
        <p:spPr>
          <a:xfrm rot="10800000" flipH="1">
            <a:off x="6682220" y="4497542"/>
            <a:ext cx="356700" cy="271500"/>
          </a:xfrm>
          <a:prstGeom prst="straightConnector1">
            <a:avLst/>
          </a:prstGeom>
          <a:noFill/>
          <a:ln w="15875" cap="flat" cmpd="sng">
            <a:solidFill>
              <a:schemeClr val="dk1"/>
            </a:solidFill>
            <a:prstDash val="solid"/>
            <a:miter lim="800000"/>
            <a:headEnd type="none" w="sm" len="sm"/>
            <a:tailEnd type="triangle" w="med" len="med"/>
          </a:ln>
        </p:spPr>
      </p:cxnSp>
      <p:sp>
        <p:nvSpPr>
          <p:cNvPr id="392" name="Google Shape;392;p16"/>
          <p:cNvSpPr txBox="1"/>
          <p:nvPr/>
        </p:nvSpPr>
        <p:spPr>
          <a:xfrm>
            <a:off x="6753584" y="4244566"/>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pic>
        <p:nvPicPr>
          <p:cNvPr id="393" name="Google Shape;393;p1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58EE3A38-8647-B7C9-FA84-C523C03AFFD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9" name="Google Shape;399;p17"/>
          <p:cNvPicPr preferRelativeResize="0"/>
          <p:nvPr/>
        </p:nvPicPr>
        <p:blipFill rotWithShape="1">
          <a:blip r:embed="rId3" cstate="screen">
            <a:alphaModFix/>
            <a:extLst>
              <a:ext uri="{28A0092B-C50C-407E-A947-70E740481C1C}">
                <a14:useLocalDpi xmlns:a14="http://schemas.microsoft.com/office/drawing/2010/main"/>
              </a:ext>
            </a:extLst>
          </a:blip>
          <a:srcRect t="-1747"/>
          <a:stretch/>
        </p:blipFill>
        <p:spPr>
          <a:xfrm>
            <a:off x="1672196" y="2592738"/>
            <a:ext cx="1631373" cy="2005446"/>
          </a:xfrm>
          <a:prstGeom prst="rect">
            <a:avLst/>
          </a:prstGeom>
          <a:noFill/>
          <a:ln>
            <a:noFill/>
          </a:ln>
        </p:spPr>
      </p:pic>
      <p:pic>
        <p:nvPicPr>
          <p:cNvPr id="400" name="Google Shape;400;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67337" y="3340260"/>
            <a:ext cx="538396" cy="952500"/>
          </a:xfrm>
          <a:prstGeom prst="rect">
            <a:avLst/>
          </a:prstGeom>
          <a:noFill/>
          <a:ln>
            <a:noFill/>
          </a:ln>
        </p:spPr>
      </p:pic>
      <p:sp>
        <p:nvSpPr>
          <p:cNvPr id="401" name="Google Shape;401;p17"/>
          <p:cNvSpPr/>
          <p:nvPr/>
        </p:nvSpPr>
        <p:spPr>
          <a:xfrm>
            <a:off x="4777634"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2" name="Google Shape;402;p17"/>
          <p:cNvSpPr/>
          <p:nvPr/>
        </p:nvSpPr>
        <p:spPr>
          <a:xfrm>
            <a:off x="5353706"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p17"/>
          <p:cNvSpPr/>
          <p:nvPr/>
        </p:nvSpPr>
        <p:spPr>
          <a:xfrm>
            <a:off x="5938922"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17"/>
          <p:cNvSpPr/>
          <p:nvPr/>
        </p:nvSpPr>
        <p:spPr>
          <a:xfrm>
            <a:off x="5902346"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p17"/>
          <p:cNvSpPr/>
          <p:nvPr/>
        </p:nvSpPr>
        <p:spPr>
          <a:xfrm>
            <a:off x="6368690"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17"/>
          <p:cNvSpPr/>
          <p:nvPr/>
        </p:nvSpPr>
        <p:spPr>
          <a:xfrm>
            <a:off x="6368690"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17"/>
          <p:cNvSpPr/>
          <p:nvPr/>
        </p:nvSpPr>
        <p:spPr>
          <a:xfrm>
            <a:off x="7246514"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17"/>
          <p:cNvSpPr/>
          <p:nvPr/>
        </p:nvSpPr>
        <p:spPr>
          <a:xfrm>
            <a:off x="7200794"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17"/>
          <p:cNvSpPr/>
          <p:nvPr/>
        </p:nvSpPr>
        <p:spPr>
          <a:xfrm>
            <a:off x="8087762"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17"/>
          <p:cNvSpPr/>
          <p:nvPr/>
        </p:nvSpPr>
        <p:spPr>
          <a:xfrm>
            <a:off x="7932314"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1" name="Google Shape;411;p17"/>
          <p:cNvSpPr/>
          <p:nvPr/>
        </p:nvSpPr>
        <p:spPr>
          <a:xfrm>
            <a:off x="8462666"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2" name="Google Shape;412;p17"/>
          <p:cNvSpPr/>
          <p:nvPr/>
        </p:nvSpPr>
        <p:spPr>
          <a:xfrm>
            <a:off x="8307218"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3" name="Google Shape;413;p17"/>
          <p:cNvSpPr/>
          <p:nvPr/>
        </p:nvSpPr>
        <p:spPr>
          <a:xfrm>
            <a:off x="8435234"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4" name="Google Shape;414;p17"/>
          <p:cNvSpPr/>
          <p:nvPr/>
        </p:nvSpPr>
        <p:spPr>
          <a:xfrm>
            <a:off x="6460130"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p17"/>
          <p:cNvSpPr/>
          <p:nvPr/>
        </p:nvSpPr>
        <p:spPr>
          <a:xfrm>
            <a:off x="6021218"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p17"/>
          <p:cNvSpPr/>
          <p:nvPr/>
        </p:nvSpPr>
        <p:spPr>
          <a:xfrm>
            <a:off x="6524138"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17"/>
          <p:cNvSpPr/>
          <p:nvPr/>
        </p:nvSpPr>
        <p:spPr>
          <a:xfrm>
            <a:off x="7091066"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p17"/>
          <p:cNvSpPr/>
          <p:nvPr/>
        </p:nvSpPr>
        <p:spPr>
          <a:xfrm>
            <a:off x="7036202"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19" name="Google Shape;419;p17"/>
          <p:cNvCxnSpPr>
            <a:endCxn id="404" idx="3"/>
          </p:cNvCxnSpPr>
          <p:nvPr/>
        </p:nvCxnSpPr>
        <p:spPr>
          <a:xfrm rot="10800000" flipH="1">
            <a:off x="5374289" y="2282111"/>
            <a:ext cx="553500" cy="540900"/>
          </a:xfrm>
          <a:prstGeom prst="straightConnector1">
            <a:avLst/>
          </a:prstGeom>
          <a:noFill/>
          <a:ln w="15875" cap="flat" cmpd="sng">
            <a:solidFill>
              <a:schemeClr val="dk1"/>
            </a:solidFill>
            <a:prstDash val="solid"/>
            <a:miter lim="800000"/>
            <a:headEnd type="none" w="sm" len="sm"/>
            <a:tailEnd type="none" w="sm" len="sm"/>
          </a:ln>
        </p:spPr>
      </p:cxnSp>
      <p:sp>
        <p:nvSpPr>
          <p:cNvPr id="420" name="Google Shape;420;p17"/>
          <p:cNvSpPr/>
          <p:nvPr/>
        </p:nvSpPr>
        <p:spPr>
          <a:xfrm>
            <a:off x="5265526" y="2811537"/>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1" name="Google Shape;421;p17"/>
          <p:cNvCxnSpPr>
            <a:endCxn id="405" idx="2"/>
          </p:cNvCxnSpPr>
          <p:nvPr/>
        </p:nvCxnSpPr>
        <p:spPr>
          <a:xfrm rot="10800000" flipH="1">
            <a:off x="5438090" y="2778470"/>
            <a:ext cx="930600" cy="115200"/>
          </a:xfrm>
          <a:prstGeom prst="straightConnector1">
            <a:avLst/>
          </a:prstGeom>
          <a:noFill/>
          <a:ln w="15875" cap="flat" cmpd="sng">
            <a:solidFill>
              <a:schemeClr val="dk1"/>
            </a:solidFill>
            <a:prstDash val="solid"/>
            <a:miter lim="800000"/>
            <a:headEnd type="none" w="sm" len="sm"/>
            <a:tailEnd type="none" w="sm" len="sm"/>
          </a:ln>
        </p:spPr>
      </p:cxnSp>
      <p:cxnSp>
        <p:nvCxnSpPr>
          <p:cNvPr id="422" name="Google Shape;422;p17"/>
          <p:cNvCxnSpPr>
            <a:endCxn id="403" idx="1"/>
          </p:cNvCxnSpPr>
          <p:nvPr/>
        </p:nvCxnSpPr>
        <p:spPr>
          <a:xfrm>
            <a:off x="5424065" y="2950457"/>
            <a:ext cx="540300" cy="205500"/>
          </a:xfrm>
          <a:prstGeom prst="straightConnector1">
            <a:avLst/>
          </a:prstGeom>
          <a:noFill/>
          <a:ln w="15875" cap="flat" cmpd="sng">
            <a:solidFill>
              <a:schemeClr val="dk1"/>
            </a:solidFill>
            <a:prstDash val="solid"/>
            <a:miter lim="800000"/>
            <a:headEnd type="none" w="sm" len="sm"/>
            <a:tailEnd type="none" w="sm" len="sm"/>
          </a:ln>
        </p:spPr>
      </p:cxnSp>
      <p:cxnSp>
        <p:nvCxnSpPr>
          <p:cNvPr id="423" name="Google Shape;423;p17"/>
          <p:cNvCxnSpPr>
            <a:endCxn id="402" idx="0"/>
          </p:cNvCxnSpPr>
          <p:nvPr/>
        </p:nvCxnSpPr>
        <p:spPr>
          <a:xfrm>
            <a:off x="5381474" y="2993114"/>
            <a:ext cx="59100" cy="366000"/>
          </a:xfrm>
          <a:prstGeom prst="straightConnector1">
            <a:avLst/>
          </a:prstGeom>
          <a:noFill/>
          <a:ln w="15875" cap="flat" cmpd="sng">
            <a:solidFill>
              <a:schemeClr val="dk1"/>
            </a:solidFill>
            <a:prstDash val="solid"/>
            <a:miter lim="800000"/>
            <a:headEnd type="none" w="sm" len="sm"/>
            <a:tailEnd type="none" w="sm" len="sm"/>
          </a:ln>
        </p:spPr>
      </p:cxnSp>
      <p:cxnSp>
        <p:nvCxnSpPr>
          <p:cNvPr id="424" name="Google Shape;424;p17"/>
          <p:cNvCxnSpPr>
            <a:endCxn id="401" idx="6"/>
          </p:cNvCxnSpPr>
          <p:nvPr/>
        </p:nvCxnSpPr>
        <p:spPr>
          <a:xfrm rot="10800000">
            <a:off x="4951370" y="2888198"/>
            <a:ext cx="316500" cy="41100"/>
          </a:xfrm>
          <a:prstGeom prst="straightConnector1">
            <a:avLst/>
          </a:prstGeom>
          <a:noFill/>
          <a:ln w="15875" cap="flat" cmpd="sng">
            <a:solidFill>
              <a:schemeClr val="dk1"/>
            </a:solidFill>
            <a:prstDash val="solid"/>
            <a:miter lim="800000"/>
            <a:headEnd type="none" w="sm" len="sm"/>
            <a:tailEnd type="none" w="sm" len="sm"/>
          </a:ln>
        </p:spPr>
      </p:cxnSp>
      <p:cxnSp>
        <p:nvCxnSpPr>
          <p:cNvPr id="425" name="Google Shape;425;p17"/>
          <p:cNvCxnSpPr>
            <a:stCxn id="404" idx="2"/>
          </p:cNvCxnSpPr>
          <p:nvPr/>
        </p:nvCxnSpPr>
        <p:spPr>
          <a:xfrm flipH="1">
            <a:off x="4930046" y="2220686"/>
            <a:ext cx="972300" cy="596700"/>
          </a:xfrm>
          <a:prstGeom prst="straightConnector1">
            <a:avLst/>
          </a:prstGeom>
          <a:noFill/>
          <a:ln w="15875" cap="flat" cmpd="sng">
            <a:solidFill>
              <a:schemeClr val="dk1"/>
            </a:solidFill>
            <a:prstDash val="solid"/>
            <a:miter lim="800000"/>
            <a:headEnd type="none" w="sm" len="sm"/>
            <a:tailEnd type="none" w="sm" len="sm"/>
          </a:ln>
        </p:spPr>
      </p:cxnSp>
      <p:cxnSp>
        <p:nvCxnSpPr>
          <p:cNvPr id="426" name="Google Shape;426;p17"/>
          <p:cNvCxnSpPr>
            <a:stCxn id="402" idx="1"/>
          </p:cNvCxnSpPr>
          <p:nvPr/>
        </p:nvCxnSpPr>
        <p:spPr>
          <a:xfrm rot="10800000">
            <a:off x="4894649" y="2980457"/>
            <a:ext cx="484500" cy="404100"/>
          </a:xfrm>
          <a:prstGeom prst="straightConnector1">
            <a:avLst/>
          </a:prstGeom>
          <a:noFill/>
          <a:ln w="15875" cap="flat" cmpd="sng">
            <a:solidFill>
              <a:schemeClr val="dk1"/>
            </a:solidFill>
            <a:prstDash val="solid"/>
            <a:miter lim="800000"/>
            <a:headEnd type="none" w="sm" len="sm"/>
            <a:tailEnd type="none" w="sm" len="sm"/>
          </a:ln>
        </p:spPr>
      </p:cxnSp>
      <p:cxnSp>
        <p:nvCxnSpPr>
          <p:cNvPr id="427" name="Google Shape;427;p17"/>
          <p:cNvCxnSpPr>
            <a:stCxn id="403" idx="2"/>
          </p:cNvCxnSpPr>
          <p:nvPr/>
        </p:nvCxnSpPr>
        <p:spPr>
          <a:xfrm rot="10800000">
            <a:off x="4951322" y="2944982"/>
            <a:ext cx="987600" cy="272400"/>
          </a:xfrm>
          <a:prstGeom prst="straightConnector1">
            <a:avLst/>
          </a:prstGeom>
          <a:noFill/>
          <a:ln w="15875" cap="flat" cmpd="sng">
            <a:solidFill>
              <a:schemeClr val="dk1"/>
            </a:solidFill>
            <a:prstDash val="solid"/>
            <a:miter lim="800000"/>
            <a:headEnd type="none" w="sm" len="sm"/>
            <a:tailEnd type="none" w="sm" len="sm"/>
          </a:ln>
        </p:spPr>
      </p:cxnSp>
      <p:cxnSp>
        <p:nvCxnSpPr>
          <p:cNvPr id="428" name="Google Shape;428;p17"/>
          <p:cNvCxnSpPr>
            <a:stCxn id="405" idx="1"/>
          </p:cNvCxnSpPr>
          <p:nvPr/>
        </p:nvCxnSpPr>
        <p:spPr>
          <a:xfrm rot="10800000">
            <a:off x="6026933" y="2303345"/>
            <a:ext cx="367200" cy="413700"/>
          </a:xfrm>
          <a:prstGeom prst="straightConnector1">
            <a:avLst/>
          </a:prstGeom>
          <a:noFill/>
          <a:ln w="15875" cap="flat" cmpd="sng">
            <a:solidFill>
              <a:schemeClr val="dk1"/>
            </a:solidFill>
            <a:prstDash val="solid"/>
            <a:miter lim="800000"/>
            <a:headEnd type="none" w="sm" len="sm"/>
            <a:tailEnd type="none" w="sm" len="sm"/>
          </a:ln>
        </p:spPr>
      </p:cxnSp>
      <p:cxnSp>
        <p:nvCxnSpPr>
          <p:cNvPr id="429" name="Google Shape;429;p17"/>
          <p:cNvCxnSpPr>
            <a:stCxn id="403" idx="0"/>
          </p:cNvCxnSpPr>
          <p:nvPr/>
        </p:nvCxnSpPr>
        <p:spPr>
          <a:xfrm rot="10800000">
            <a:off x="5984390" y="2310614"/>
            <a:ext cx="41400" cy="819900"/>
          </a:xfrm>
          <a:prstGeom prst="straightConnector1">
            <a:avLst/>
          </a:prstGeom>
          <a:noFill/>
          <a:ln w="15875" cap="flat" cmpd="sng">
            <a:solidFill>
              <a:schemeClr val="dk1"/>
            </a:solidFill>
            <a:prstDash val="solid"/>
            <a:miter lim="800000"/>
            <a:headEnd type="none" w="sm" len="sm"/>
            <a:tailEnd type="none" w="sm" len="sm"/>
          </a:ln>
        </p:spPr>
      </p:cxnSp>
      <p:cxnSp>
        <p:nvCxnSpPr>
          <p:cNvPr id="430" name="Google Shape;430;p17"/>
          <p:cNvCxnSpPr>
            <a:stCxn id="403" idx="3"/>
          </p:cNvCxnSpPr>
          <p:nvPr/>
        </p:nvCxnSpPr>
        <p:spPr>
          <a:xfrm flipH="1">
            <a:off x="5532665" y="3278807"/>
            <a:ext cx="431700" cy="119700"/>
          </a:xfrm>
          <a:prstGeom prst="straightConnector1">
            <a:avLst/>
          </a:prstGeom>
          <a:noFill/>
          <a:ln w="15875" cap="flat" cmpd="sng">
            <a:solidFill>
              <a:schemeClr val="dk1"/>
            </a:solidFill>
            <a:prstDash val="solid"/>
            <a:miter lim="800000"/>
            <a:headEnd type="none" w="sm" len="sm"/>
            <a:tailEnd type="none" w="sm" len="sm"/>
          </a:ln>
        </p:spPr>
      </p:cxnSp>
      <p:cxnSp>
        <p:nvCxnSpPr>
          <p:cNvPr id="431" name="Google Shape;431;p17"/>
          <p:cNvCxnSpPr>
            <a:stCxn id="405" idx="3"/>
          </p:cNvCxnSpPr>
          <p:nvPr/>
        </p:nvCxnSpPr>
        <p:spPr>
          <a:xfrm flipH="1">
            <a:off x="5511233" y="2839895"/>
            <a:ext cx="882900" cy="530400"/>
          </a:xfrm>
          <a:prstGeom prst="straightConnector1">
            <a:avLst/>
          </a:prstGeom>
          <a:noFill/>
          <a:ln w="15875" cap="flat" cmpd="sng">
            <a:solidFill>
              <a:schemeClr val="dk1"/>
            </a:solidFill>
            <a:prstDash val="solid"/>
            <a:miter lim="800000"/>
            <a:headEnd type="none" w="sm" len="sm"/>
            <a:tailEnd type="none" w="sm" len="sm"/>
          </a:ln>
        </p:spPr>
      </p:cxnSp>
      <p:cxnSp>
        <p:nvCxnSpPr>
          <p:cNvPr id="432" name="Google Shape;432;p17"/>
          <p:cNvCxnSpPr>
            <a:endCxn id="403" idx="7"/>
          </p:cNvCxnSpPr>
          <p:nvPr/>
        </p:nvCxnSpPr>
        <p:spPr>
          <a:xfrm flipH="1">
            <a:off x="6087215" y="2862857"/>
            <a:ext cx="322200" cy="293100"/>
          </a:xfrm>
          <a:prstGeom prst="straightConnector1">
            <a:avLst/>
          </a:prstGeom>
          <a:noFill/>
          <a:ln w="15875" cap="flat" cmpd="sng">
            <a:solidFill>
              <a:schemeClr val="dk1"/>
            </a:solidFill>
            <a:prstDash val="solid"/>
            <a:miter lim="800000"/>
            <a:headEnd type="none" w="sm" len="sm"/>
            <a:tailEnd type="none" w="sm" len="sm"/>
          </a:ln>
        </p:spPr>
      </p:cxnSp>
      <p:cxnSp>
        <p:nvCxnSpPr>
          <p:cNvPr id="433" name="Google Shape;433;p17"/>
          <p:cNvCxnSpPr>
            <a:endCxn id="403" idx="5"/>
          </p:cNvCxnSpPr>
          <p:nvPr/>
        </p:nvCxnSpPr>
        <p:spPr>
          <a:xfrm rot="10800000">
            <a:off x="6087215" y="3278807"/>
            <a:ext cx="312600" cy="499500"/>
          </a:xfrm>
          <a:prstGeom prst="straightConnector1">
            <a:avLst/>
          </a:prstGeom>
          <a:noFill/>
          <a:ln w="15875" cap="flat" cmpd="sng">
            <a:solidFill>
              <a:schemeClr val="dk1"/>
            </a:solidFill>
            <a:prstDash val="solid"/>
            <a:miter lim="800000"/>
            <a:headEnd type="none" w="sm" len="sm"/>
            <a:tailEnd type="none" w="sm" len="sm"/>
          </a:ln>
        </p:spPr>
      </p:cxnSp>
      <p:cxnSp>
        <p:nvCxnSpPr>
          <p:cNvPr id="434" name="Google Shape;434;p17"/>
          <p:cNvCxnSpPr>
            <a:endCxn id="402" idx="5"/>
          </p:cNvCxnSpPr>
          <p:nvPr/>
        </p:nvCxnSpPr>
        <p:spPr>
          <a:xfrm rot="10800000">
            <a:off x="5501999" y="3507407"/>
            <a:ext cx="897900" cy="347700"/>
          </a:xfrm>
          <a:prstGeom prst="straightConnector1">
            <a:avLst/>
          </a:prstGeom>
          <a:noFill/>
          <a:ln w="15875" cap="flat" cmpd="sng">
            <a:solidFill>
              <a:schemeClr val="dk1"/>
            </a:solidFill>
            <a:prstDash val="solid"/>
            <a:miter lim="800000"/>
            <a:headEnd type="none" w="sm" len="sm"/>
            <a:tailEnd type="none" w="sm" len="sm"/>
          </a:ln>
        </p:spPr>
      </p:cxnSp>
      <p:cxnSp>
        <p:nvCxnSpPr>
          <p:cNvPr id="435" name="Google Shape;435;p17"/>
          <p:cNvCxnSpPr>
            <a:stCxn id="418" idx="1"/>
          </p:cNvCxnSpPr>
          <p:nvPr/>
        </p:nvCxnSpPr>
        <p:spPr>
          <a:xfrm rot="10800000">
            <a:off x="6517445" y="3901217"/>
            <a:ext cx="544200" cy="534900"/>
          </a:xfrm>
          <a:prstGeom prst="straightConnector1">
            <a:avLst/>
          </a:prstGeom>
          <a:noFill/>
          <a:ln w="15875" cap="flat" cmpd="sng">
            <a:solidFill>
              <a:schemeClr val="dk1"/>
            </a:solidFill>
            <a:prstDash val="solid"/>
            <a:miter lim="800000"/>
            <a:headEnd type="none" w="sm" len="sm"/>
            <a:tailEnd type="none" w="sm" len="sm"/>
          </a:ln>
        </p:spPr>
      </p:cxnSp>
      <p:cxnSp>
        <p:nvCxnSpPr>
          <p:cNvPr id="436" name="Google Shape;436;p17"/>
          <p:cNvCxnSpPr>
            <a:endCxn id="415" idx="7"/>
          </p:cNvCxnSpPr>
          <p:nvPr/>
        </p:nvCxnSpPr>
        <p:spPr>
          <a:xfrm flipH="1">
            <a:off x="6169511" y="3909005"/>
            <a:ext cx="222900" cy="774000"/>
          </a:xfrm>
          <a:prstGeom prst="straightConnector1">
            <a:avLst/>
          </a:prstGeom>
          <a:noFill/>
          <a:ln w="15875" cap="flat" cmpd="sng">
            <a:solidFill>
              <a:schemeClr val="dk1"/>
            </a:solidFill>
            <a:prstDash val="solid"/>
            <a:miter lim="800000"/>
            <a:headEnd type="none" w="sm" len="sm"/>
            <a:tailEnd type="none" w="sm" len="sm"/>
          </a:ln>
        </p:spPr>
      </p:cxnSp>
      <p:cxnSp>
        <p:nvCxnSpPr>
          <p:cNvPr id="437" name="Google Shape;437;p17"/>
          <p:cNvCxnSpPr>
            <a:stCxn id="417" idx="0"/>
          </p:cNvCxnSpPr>
          <p:nvPr/>
        </p:nvCxnSpPr>
        <p:spPr>
          <a:xfrm rot="10800000">
            <a:off x="7162934" y="4585058"/>
            <a:ext cx="15000" cy="383400"/>
          </a:xfrm>
          <a:prstGeom prst="straightConnector1">
            <a:avLst/>
          </a:prstGeom>
          <a:noFill/>
          <a:ln w="15875" cap="flat" cmpd="sng">
            <a:solidFill>
              <a:schemeClr val="dk1"/>
            </a:solidFill>
            <a:prstDash val="solid"/>
            <a:miter lim="800000"/>
            <a:headEnd type="none" w="sm" len="sm"/>
            <a:tailEnd type="none" w="sm" len="sm"/>
          </a:ln>
        </p:spPr>
      </p:cxnSp>
      <p:cxnSp>
        <p:nvCxnSpPr>
          <p:cNvPr id="438" name="Google Shape;438;p17"/>
          <p:cNvCxnSpPr>
            <a:stCxn id="416" idx="7"/>
          </p:cNvCxnSpPr>
          <p:nvPr/>
        </p:nvCxnSpPr>
        <p:spPr>
          <a:xfrm rot="10800000" flipH="1">
            <a:off x="6672431" y="4561901"/>
            <a:ext cx="398400" cy="203400"/>
          </a:xfrm>
          <a:prstGeom prst="straightConnector1">
            <a:avLst/>
          </a:prstGeom>
          <a:noFill/>
          <a:ln w="15875" cap="flat" cmpd="sng">
            <a:solidFill>
              <a:schemeClr val="dk1"/>
            </a:solidFill>
            <a:prstDash val="solid"/>
            <a:miter lim="800000"/>
            <a:headEnd type="none" w="sm" len="sm"/>
            <a:tailEnd type="none" w="sm" len="sm"/>
          </a:ln>
        </p:spPr>
      </p:cxnSp>
      <p:cxnSp>
        <p:nvCxnSpPr>
          <p:cNvPr id="439" name="Google Shape;439;p17"/>
          <p:cNvCxnSpPr>
            <a:stCxn id="415" idx="6"/>
          </p:cNvCxnSpPr>
          <p:nvPr/>
        </p:nvCxnSpPr>
        <p:spPr>
          <a:xfrm rot="10800000" flipH="1">
            <a:off x="6194954" y="4508330"/>
            <a:ext cx="829800" cy="236100"/>
          </a:xfrm>
          <a:prstGeom prst="straightConnector1">
            <a:avLst/>
          </a:prstGeom>
          <a:noFill/>
          <a:ln w="15875" cap="flat" cmpd="sng">
            <a:solidFill>
              <a:schemeClr val="dk1"/>
            </a:solidFill>
            <a:prstDash val="solid"/>
            <a:miter lim="800000"/>
            <a:headEnd type="none" w="sm" len="sm"/>
            <a:tailEnd type="none" w="sm" len="sm"/>
          </a:ln>
        </p:spPr>
      </p:cxnSp>
      <p:cxnSp>
        <p:nvCxnSpPr>
          <p:cNvPr id="440" name="Google Shape;440;p17"/>
          <p:cNvCxnSpPr>
            <a:stCxn id="414" idx="0"/>
          </p:cNvCxnSpPr>
          <p:nvPr/>
        </p:nvCxnSpPr>
        <p:spPr>
          <a:xfrm rot="10800000" flipH="1">
            <a:off x="6546998" y="4930946"/>
            <a:ext cx="70500" cy="284400"/>
          </a:xfrm>
          <a:prstGeom prst="straightConnector1">
            <a:avLst/>
          </a:prstGeom>
          <a:noFill/>
          <a:ln w="15875" cap="flat" cmpd="sng">
            <a:solidFill>
              <a:schemeClr val="dk1"/>
            </a:solidFill>
            <a:prstDash val="solid"/>
            <a:miter lim="800000"/>
            <a:headEnd type="none" w="sm" len="sm"/>
            <a:tailEnd type="none" w="sm" len="sm"/>
          </a:ln>
        </p:spPr>
      </p:cxnSp>
      <p:cxnSp>
        <p:nvCxnSpPr>
          <p:cNvPr id="441" name="Google Shape;441;p17"/>
          <p:cNvCxnSpPr>
            <a:stCxn id="417" idx="2"/>
          </p:cNvCxnSpPr>
          <p:nvPr/>
        </p:nvCxnSpPr>
        <p:spPr>
          <a:xfrm rot="10800000">
            <a:off x="6717266" y="4861826"/>
            <a:ext cx="373800" cy="193500"/>
          </a:xfrm>
          <a:prstGeom prst="straightConnector1">
            <a:avLst/>
          </a:prstGeom>
          <a:noFill/>
          <a:ln w="15875" cap="flat" cmpd="sng">
            <a:solidFill>
              <a:schemeClr val="dk1"/>
            </a:solidFill>
            <a:prstDash val="solid"/>
            <a:miter lim="800000"/>
            <a:headEnd type="none" w="sm" len="sm"/>
            <a:tailEnd type="none" w="sm" len="sm"/>
          </a:ln>
        </p:spPr>
      </p:cxnSp>
      <p:cxnSp>
        <p:nvCxnSpPr>
          <p:cNvPr id="442" name="Google Shape;442;p17"/>
          <p:cNvCxnSpPr>
            <a:stCxn id="416" idx="2"/>
          </p:cNvCxnSpPr>
          <p:nvPr/>
        </p:nvCxnSpPr>
        <p:spPr>
          <a:xfrm rot="10800000">
            <a:off x="6179438" y="4792526"/>
            <a:ext cx="344700" cy="34200"/>
          </a:xfrm>
          <a:prstGeom prst="straightConnector1">
            <a:avLst/>
          </a:prstGeom>
          <a:noFill/>
          <a:ln w="15875" cap="flat" cmpd="sng">
            <a:solidFill>
              <a:schemeClr val="dk1"/>
            </a:solidFill>
            <a:prstDash val="solid"/>
            <a:miter lim="800000"/>
            <a:headEnd type="none" w="sm" len="sm"/>
            <a:tailEnd type="none" w="sm" len="sm"/>
          </a:ln>
        </p:spPr>
      </p:cxnSp>
      <p:cxnSp>
        <p:nvCxnSpPr>
          <p:cNvPr id="443" name="Google Shape;443;p17"/>
          <p:cNvCxnSpPr>
            <a:endCxn id="414" idx="6"/>
          </p:cNvCxnSpPr>
          <p:nvPr/>
        </p:nvCxnSpPr>
        <p:spPr>
          <a:xfrm flipH="1">
            <a:off x="6633866" y="5134214"/>
            <a:ext cx="474300" cy="168000"/>
          </a:xfrm>
          <a:prstGeom prst="straightConnector1">
            <a:avLst/>
          </a:prstGeom>
          <a:noFill/>
          <a:ln w="15875" cap="flat" cmpd="sng">
            <a:solidFill>
              <a:schemeClr val="dk1"/>
            </a:solidFill>
            <a:prstDash val="solid"/>
            <a:miter lim="800000"/>
            <a:headEnd type="none" w="sm" len="sm"/>
            <a:tailEnd type="none" w="sm" len="sm"/>
          </a:ln>
        </p:spPr>
      </p:cxnSp>
      <p:cxnSp>
        <p:nvCxnSpPr>
          <p:cNvPr id="444" name="Google Shape;444;p17"/>
          <p:cNvCxnSpPr>
            <a:endCxn id="415" idx="5"/>
          </p:cNvCxnSpPr>
          <p:nvPr/>
        </p:nvCxnSpPr>
        <p:spPr>
          <a:xfrm rot="10800000">
            <a:off x="6169511" y="4805855"/>
            <a:ext cx="930900" cy="274500"/>
          </a:xfrm>
          <a:prstGeom prst="straightConnector1">
            <a:avLst/>
          </a:prstGeom>
          <a:noFill/>
          <a:ln w="15875" cap="flat" cmpd="sng">
            <a:solidFill>
              <a:schemeClr val="dk1"/>
            </a:solidFill>
            <a:prstDash val="solid"/>
            <a:miter lim="800000"/>
            <a:headEnd type="none" w="sm" len="sm"/>
            <a:tailEnd type="none" w="sm" len="sm"/>
          </a:ln>
        </p:spPr>
      </p:cxnSp>
      <p:cxnSp>
        <p:nvCxnSpPr>
          <p:cNvPr id="445" name="Google Shape;445;p17"/>
          <p:cNvCxnSpPr>
            <a:endCxn id="415" idx="5"/>
          </p:cNvCxnSpPr>
          <p:nvPr/>
        </p:nvCxnSpPr>
        <p:spPr>
          <a:xfrm rot="10800000">
            <a:off x="6169511" y="4805855"/>
            <a:ext cx="300600" cy="447900"/>
          </a:xfrm>
          <a:prstGeom prst="straightConnector1">
            <a:avLst/>
          </a:prstGeom>
          <a:noFill/>
          <a:ln w="15875" cap="flat" cmpd="sng">
            <a:solidFill>
              <a:schemeClr val="dk1"/>
            </a:solidFill>
            <a:prstDash val="solid"/>
            <a:miter lim="800000"/>
            <a:headEnd type="none" w="sm" len="sm"/>
            <a:tailEnd type="none" w="sm" len="sm"/>
          </a:ln>
        </p:spPr>
      </p:cxnSp>
      <p:cxnSp>
        <p:nvCxnSpPr>
          <p:cNvPr id="446" name="Google Shape;446;p17"/>
          <p:cNvCxnSpPr>
            <a:endCxn id="418" idx="3"/>
          </p:cNvCxnSpPr>
          <p:nvPr/>
        </p:nvCxnSpPr>
        <p:spPr>
          <a:xfrm rot="10800000" flipH="1">
            <a:off x="6585545" y="4558967"/>
            <a:ext cx="476100" cy="671700"/>
          </a:xfrm>
          <a:prstGeom prst="straightConnector1">
            <a:avLst/>
          </a:prstGeom>
          <a:noFill/>
          <a:ln w="15875" cap="flat" cmpd="sng">
            <a:solidFill>
              <a:schemeClr val="dk1"/>
            </a:solidFill>
            <a:prstDash val="solid"/>
            <a:miter lim="800000"/>
            <a:headEnd type="none" w="sm" len="sm"/>
            <a:tailEnd type="none" w="sm" len="sm"/>
          </a:ln>
        </p:spPr>
      </p:cxnSp>
      <p:cxnSp>
        <p:nvCxnSpPr>
          <p:cNvPr id="447" name="Google Shape;447;p17"/>
          <p:cNvCxnSpPr>
            <a:stCxn id="418" idx="7"/>
          </p:cNvCxnSpPr>
          <p:nvPr/>
        </p:nvCxnSpPr>
        <p:spPr>
          <a:xfrm rot="10800000" flipH="1">
            <a:off x="7184495" y="3947417"/>
            <a:ext cx="162900" cy="488700"/>
          </a:xfrm>
          <a:prstGeom prst="straightConnector1">
            <a:avLst/>
          </a:prstGeom>
          <a:noFill/>
          <a:ln w="15875" cap="flat" cmpd="sng">
            <a:solidFill>
              <a:schemeClr val="dk1"/>
            </a:solidFill>
            <a:prstDash val="solid"/>
            <a:miter lim="800000"/>
            <a:headEnd type="none" w="sm" len="sm"/>
            <a:tailEnd type="none" w="sm" len="sm"/>
          </a:ln>
        </p:spPr>
      </p:cxnSp>
      <p:cxnSp>
        <p:nvCxnSpPr>
          <p:cNvPr id="448" name="Google Shape;448;p17"/>
          <p:cNvCxnSpPr>
            <a:stCxn id="406" idx="6"/>
          </p:cNvCxnSpPr>
          <p:nvPr/>
        </p:nvCxnSpPr>
        <p:spPr>
          <a:xfrm>
            <a:off x="6542426" y="3839174"/>
            <a:ext cx="697500" cy="31200"/>
          </a:xfrm>
          <a:prstGeom prst="straightConnector1">
            <a:avLst/>
          </a:prstGeom>
          <a:noFill/>
          <a:ln w="15875" cap="flat" cmpd="sng">
            <a:solidFill>
              <a:schemeClr val="dk1"/>
            </a:solidFill>
            <a:prstDash val="solid"/>
            <a:miter lim="800000"/>
            <a:headEnd type="none" w="sm" len="sm"/>
            <a:tailEnd type="none" w="sm" len="sm"/>
          </a:ln>
        </p:spPr>
      </p:cxnSp>
      <p:cxnSp>
        <p:nvCxnSpPr>
          <p:cNvPr id="449" name="Google Shape;449;p17"/>
          <p:cNvCxnSpPr>
            <a:stCxn id="408" idx="4"/>
          </p:cNvCxnSpPr>
          <p:nvPr/>
        </p:nvCxnSpPr>
        <p:spPr>
          <a:xfrm>
            <a:off x="7287662" y="3295106"/>
            <a:ext cx="36600" cy="452400"/>
          </a:xfrm>
          <a:prstGeom prst="straightConnector1">
            <a:avLst/>
          </a:prstGeom>
          <a:noFill/>
          <a:ln w="15875" cap="flat" cmpd="sng">
            <a:solidFill>
              <a:schemeClr val="dk1"/>
            </a:solidFill>
            <a:prstDash val="solid"/>
            <a:miter lim="800000"/>
            <a:headEnd type="none" w="sm" len="sm"/>
            <a:tailEnd type="none" w="sm" len="sm"/>
          </a:ln>
        </p:spPr>
      </p:cxnSp>
      <p:cxnSp>
        <p:nvCxnSpPr>
          <p:cNvPr id="450" name="Google Shape;450;p17"/>
          <p:cNvCxnSpPr>
            <a:endCxn id="407" idx="7"/>
          </p:cNvCxnSpPr>
          <p:nvPr/>
        </p:nvCxnSpPr>
        <p:spPr>
          <a:xfrm flipH="1">
            <a:off x="7394807" y="3379649"/>
            <a:ext cx="714900" cy="398100"/>
          </a:xfrm>
          <a:prstGeom prst="straightConnector1">
            <a:avLst/>
          </a:prstGeom>
          <a:noFill/>
          <a:ln w="15875" cap="flat" cmpd="sng">
            <a:solidFill>
              <a:schemeClr val="dk1"/>
            </a:solidFill>
            <a:prstDash val="solid"/>
            <a:miter lim="800000"/>
            <a:headEnd type="none" w="sm" len="sm"/>
            <a:tailEnd type="none" w="sm" len="sm"/>
          </a:ln>
        </p:spPr>
      </p:cxnSp>
      <p:cxnSp>
        <p:nvCxnSpPr>
          <p:cNvPr id="451" name="Google Shape;451;p17"/>
          <p:cNvCxnSpPr>
            <a:stCxn id="412" idx="0"/>
            <a:endCxn id="413" idx="3"/>
          </p:cNvCxnSpPr>
          <p:nvPr/>
        </p:nvCxnSpPr>
        <p:spPr>
          <a:xfrm rot="10800000" flipH="1">
            <a:off x="8394086" y="3598922"/>
            <a:ext cx="66600" cy="281400"/>
          </a:xfrm>
          <a:prstGeom prst="straightConnector1">
            <a:avLst/>
          </a:prstGeom>
          <a:noFill/>
          <a:ln w="15875" cap="flat" cmpd="sng">
            <a:solidFill>
              <a:schemeClr val="dk1"/>
            </a:solidFill>
            <a:prstDash val="solid"/>
            <a:miter lim="800000"/>
            <a:headEnd type="none" w="sm" len="sm"/>
            <a:tailEnd type="none" w="sm" len="sm"/>
          </a:ln>
        </p:spPr>
      </p:cxnSp>
      <p:cxnSp>
        <p:nvCxnSpPr>
          <p:cNvPr id="452" name="Google Shape;452;p17"/>
          <p:cNvCxnSpPr>
            <a:endCxn id="409" idx="4"/>
          </p:cNvCxnSpPr>
          <p:nvPr/>
        </p:nvCxnSpPr>
        <p:spPr>
          <a:xfrm rot="10800000">
            <a:off x="8174630" y="3423122"/>
            <a:ext cx="158100" cy="472500"/>
          </a:xfrm>
          <a:prstGeom prst="straightConnector1">
            <a:avLst/>
          </a:prstGeom>
          <a:noFill/>
          <a:ln w="15875" cap="flat" cmpd="sng">
            <a:solidFill>
              <a:schemeClr val="dk1"/>
            </a:solidFill>
            <a:prstDash val="solid"/>
            <a:miter lim="800000"/>
            <a:headEnd type="none" w="sm" len="sm"/>
            <a:tailEnd type="none" w="sm" len="sm"/>
          </a:ln>
        </p:spPr>
      </p:cxnSp>
      <p:cxnSp>
        <p:nvCxnSpPr>
          <p:cNvPr id="453" name="Google Shape;453;p17"/>
          <p:cNvCxnSpPr>
            <a:endCxn id="411" idx="3"/>
          </p:cNvCxnSpPr>
          <p:nvPr/>
        </p:nvCxnSpPr>
        <p:spPr>
          <a:xfrm rot="10800000" flipH="1">
            <a:off x="8386409" y="3077639"/>
            <a:ext cx="101700" cy="825600"/>
          </a:xfrm>
          <a:prstGeom prst="straightConnector1">
            <a:avLst/>
          </a:prstGeom>
          <a:noFill/>
          <a:ln w="15875" cap="flat" cmpd="sng">
            <a:solidFill>
              <a:schemeClr val="dk1"/>
            </a:solidFill>
            <a:prstDash val="solid"/>
            <a:miter lim="800000"/>
            <a:headEnd type="none" w="sm" len="sm"/>
            <a:tailEnd type="none" w="sm" len="sm"/>
          </a:ln>
        </p:spPr>
      </p:cxnSp>
      <p:cxnSp>
        <p:nvCxnSpPr>
          <p:cNvPr id="454" name="Google Shape;454;p17"/>
          <p:cNvCxnSpPr>
            <a:endCxn id="410" idx="5"/>
          </p:cNvCxnSpPr>
          <p:nvPr/>
        </p:nvCxnSpPr>
        <p:spPr>
          <a:xfrm rot="10800000">
            <a:off x="8080607" y="2986199"/>
            <a:ext cx="252000" cy="924900"/>
          </a:xfrm>
          <a:prstGeom prst="straightConnector1">
            <a:avLst/>
          </a:prstGeom>
          <a:noFill/>
          <a:ln w="15875" cap="flat" cmpd="sng">
            <a:solidFill>
              <a:schemeClr val="dk1"/>
            </a:solidFill>
            <a:prstDash val="solid"/>
            <a:miter lim="800000"/>
            <a:headEnd type="none" w="sm" len="sm"/>
            <a:tailEnd type="none" w="sm" len="sm"/>
          </a:ln>
        </p:spPr>
      </p:cxnSp>
      <p:cxnSp>
        <p:nvCxnSpPr>
          <p:cNvPr id="455" name="Google Shape;455;p17"/>
          <p:cNvCxnSpPr>
            <a:stCxn id="405" idx="5"/>
          </p:cNvCxnSpPr>
          <p:nvPr/>
        </p:nvCxnSpPr>
        <p:spPr>
          <a:xfrm>
            <a:off x="6516983" y="2839895"/>
            <a:ext cx="699900" cy="354300"/>
          </a:xfrm>
          <a:prstGeom prst="straightConnector1">
            <a:avLst/>
          </a:prstGeom>
          <a:noFill/>
          <a:ln w="15875" cap="flat" cmpd="sng">
            <a:solidFill>
              <a:schemeClr val="dk1"/>
            </a:solidFill>
            <a:prstDash val="solid"/>
            <a:miter lim="800000"/>
            <a:headEnd type="none" w="sm" len="sm"/>
            <a:tailEnd type="none" w="sm" len="sm"/>
          </a:ln>
        </p:spPr>
      </p:cxnSp>
      <p:cxnSp>
        <p:nvCxnSpPr>
          <p:cNvPr id="456" name="Google Shape;456;p17"/>
          <p:cNvCxnSpPr>
            <a:endCxn id="410" idx="2"/>
          </p:cNvCxnSpPr>
          <p:nvPr/>
        </p:nvCxnSpPr>
        <p:spPr>
          <a:xfrm rot="10800000" flipH="1">
            <a:off x="7362314" y="2924774"/>
            <a:ext cx="570000" cy="261000"/>
          </a:xfrm>
          <a:prstGeom prst="straightConnector1">
            <a:avLst/>
          </a:prstGeom>
          <a:noFill/>
          <a:ln w="15875" cap="flat" cmpd="sng">
            <a:solidFill>
              <a:schemeClr val="dk1"/>
            </a:solidFill>
            <a:prstDash val="solid"/>
            <a:miter lim="800000"/>
            <a:headEnd type="none" w="sm" len="sm"/>
            <a:tailEnd type="none" w="sm" len="sm"/>
          </a:ln>
        </p:spPr>
      </p:cxnSp>
      <p:cxnSp>
        <p:nvCxnSpPr>
          <p:cNvPr id="457" name="Google Shape;457;p17"/>
          <p:cNvCxnSpPr>
            <a:endCxn id="409" idx="2"/>
          </p:cNvCxnSpPr>
          <p:nvPr/>
        </p:nvCxnSpPr>
        <p:spPr>
          <a:xfrm>
            <a:off x="7385162" y="3239354"/>
            <a:ext cx="702600" cy="96900"/>
          </a:xfrm>
          <a:prstGeom prst="straightConnector1">
            <a:avLst/>
          </a:prstGeom>
          <a:noFill/>
          <a:ln w="15875" cap="flat" cmpd="sng">
            <a:solidFill>
              <a:schemeClr val="dk1"/>
            </a:solidFill>
            <a:prstDash val="solid"/>
            <a:miter lim="800000"/>
            <a:headEnd type="none" w="sm" len="sm"/>
            <a:tailEnd type="none" w="sm" len="sm"/>
          </a:ln>
        </p:spPr>
      </p:cxnSp>
      <p:cxnSp>
        <p:nvCxnSpPr>
          <p:cNvPr id="458" name="Google Shape;458;p17"/>
          <p:cNvCxnSpPr>
            <a:stCxn id="411" idx="1"/>
          </p:cNvCxnSpPr>
          <p:nvPr/>
        </p:nvCxnSpPr>
        <p:spPr>
          <a:xfrm rot="10800000">
            <a:off x="8103509" y="2940089"/>
            <a:ext cx="384600" cy="14700"/>
          </a:xfrm>
          <a:prstGeom prst="straightConnector1">
            <a:avLst/>
          </a:prstGeom>
          <a:noFill/>
          <a:ln w="15875" cap="flat" cmpd="sng">
            <a:solidFill>
              <a:schemeClr val="dk1"/>
            </a:solidFill>
            <a:prstDash val="solid"/>
            <a:miter lim="800000"/>
            <a:headEnd type="none" w="sm" len="sm"/>
            <a:tailEnd type="none" w="sm" len="sm"/>
          </a:ln>
        </p:spPr>
      </p:cxnSp>
      <p:cxnSp>
        <p:nvCxnSpPr>
          <p:cNvPr id="459" name="Google Shape;459;p17"/>
          <p:cNvCxnSpPr>
            <a:stCxn id="413" idx="1"/>
          </p:cNvCxnSpPr>
          <p:nvPr/>
        </p:nvCxnSpPr>
        <p:spPr>
          <a:xfrm rot="10800000">
            <a:off x="8111477" y="2970797"/>
            <a:ext cx="349200" cy="505200"/>
          </a:xfrm>
          <a:prstGeom prst="straightConnector1">
            <a:avLst/>
          </a:prstGeom>
          <a:noFill/>
          <a:ln w="15875" cap="flat" cmpd="sng">
            <a:solidFill>
              <a:schemeClr val="dk1"/>
            </a:solidFill>
            <a:prstDash val="solid"/>
            <a:miter lim="800000"/>
            <a:headEnd type="none" w="sm" len="sm"/>
            <a:tailEnd type="none" w="sm" len="sm"/>
          </a:ln>
        </p:spPr>
      </p:cxnSp>
      <p:cxnSp>
        <p:nvCxnSpPr>
          <p:cNvPr id="460" name="Google Shape;460;p17"/>
          <p:cNvCxnSpPr>
            <a:stCxn id="409" idx="1"/>
          </p:cNvCxnSpPr>
          <p:nvPr/>
        </p:nvCxnSpPr>
        <p:spPr>
          <a:xfrm rot="10800000">
            <a:off x="8026805" y="2994029"/>
            <a:ext cx="86400" cy="280800"/>
          </a:xfrm>
          <a:prstGeom prst="straightConnector1">
            <a:avLst/>
          </a:prstGeom>
          <a:noFill/>
          <a:ln w="15875" cap="flat" cmpd="sng">
            <a:solidFill>
              <a:schemeClr val="dk1"/>
            </a:solidFill>
            <a:prstDash val="solid"/>
            <a:miter lim="800000"/>
            <a:headEnd type="none" w="sm" len="sm"/>
            <a:tailEnd type="none" w="sm" len="sm"/>
          </a:ln>
        </p:spPr>
      </p:cxnSp>
      <p:cxnSp>
        <p:nvCxnSpPr>
          <p:cNvPr id="461" name="Google Shape;461;p17"/>
          <p:cNvCxnSpPr>
            <a:stCxn id="411" idx="2"/>
          </p:cNvCxnSpPr>
          <p:nvPr/>
        </p:nvCxnSpPr>
        <p:spPr>
          <a:xfrm flipH="1">
            <a:off x="8241866" y="3016214"/>
            <a:ext cx="220800" cy="254400"/>
          </a:xfrm>
          <a:prstGeom prst="straightConnector1">
            <a:avLst/>
          </a:prstGeom>
          <a:noFill/>
          <a:ln w="15875" cap="flat" cmpd="sng">
            <a:solidFill>
              <a:schemeClr val="dk1"/>
            </a:solidFill>
            <a:prstDash val="solid"/>
            <a:miter lim="800000"/>
            <a:headEnd type="none" w="sm" len="sm"/>
            <a:tailEnd type="none" w="sm" len="sm"/>
          </a:ln>
        </p:spPr>
      </p:cxnSp>
      <p:cxnSp>
        <p:nvCxnSpPr>
          <p:cNvPr id="462" name="Google Shape;462;p17"/>
          <p:cNvCxnSpPr>
            <a:stCxn id="413" idx="2"/>
          </p:cNvCxnSpPr>
          <p:nvPr/>
        </p:nvCxnSpPr>
        <p:spPr>
          <a:xfrm rot="10800000">
            <a:off x="8242034" y="3370322"/>
            <a:ext cx="193200" cy="167100"/>
          </a:xfrm>
          <a:prstGeom prst="straightConnector1">
            <a:avLst/>
          </a:prstGeom>
          <a:noFill/>
          <a:ln w="15875" cap="flat" cmpd="sng">
            <a:solidFill>
              <a:schemeClr val="dk1"/>
            </a:solidFill>
            <a:prstDash val="solid"/>
            <a:miter lim="800000"/>
            <a:headEnd type="none" w="sm" len="sm"/>
            <a:tailEnd type="none" w="sm" len="sm"/>
          </a:ln>
        </p:spPr>
      </p:cxnSp>
      <p:cxnSp>
        <p:nvCxnSpPr>
          <p:cNvPr id="463" name="Google Shape;463;p17"/>
          <p:cNvCxnSpPr>
            <a:stCxn id="413" idx="0"/>
          </p:cNvCxnSpPr>
          <p:nvPr/>
        </p:nvCxnSpPr>
        <p:spPr>
          <a:xfrm rot="10800000" flipH="1">
            <a:off x="8522102" y="3116054"/>
            <a:ext cx="35100" cy="334500"/>
          </a:xfrm>
          <a:prstGeom prst="straightConnector1">
            <a:avLst/>
          </a:prstGeom>
          <a:noFill/>
          <a:ln w="15875" cap="flat" cmpd="sng">
            <a:solidFill>
              <a:schemeClr val="dk1"/>
            </a:solidFill>
            <a:prstDash val="solid"/>
            <a:miter lim="800000"/>
            <a:headEnd type="none" w="sm" len="sm"/>
            <a:tailEnd type="none" w="sm" len="sm"/>
          </a:ln>
        </p:spPr>
      </p:cxnSp>
      <p:sp>
        <p:nvSpPr>
          <p:cNvPr id="2" name="Todays talk">
            <a:extLst>
              <a:ext uri="{FF2B5EF4-FFF2-40B4-BE49-F238E27FC236}">
                <a16:creationId xmlns:a16="http://schemas.microsoft.com/office/drawing/2014/main" id="{F2A12C6C-0004-A22B-9AC5-54896D6CE5C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543" name="Google Shape;543;p20"/>
          <p:cNvGrpSpPr/>
          <p:nvPr/>
        </p:nvGrpSpPr>
        <p:grpSpPr>
          <a:xfrm>
            <a:off x="1584446" y="2023352"/>
            <a:ext cx="8773051" cy="4512670"/>
            <a:chOff x="311700" y="1291471"/>
            <a:chExt cx="7327419" cy="3769068"/>
          </a:xfrm>
        </p:grpSpPr>
        <p:pic>
          <p:nvPicPr>
            <p:cNvPr id="544" name="Google Shape;544;p20"/>
            <p:cNvPicPr preferRelativeResize="0"/>
            <p:nvPr/>
          </p:nvPicPr>
          <p:blipFill rotWithShape="1">
            <a:blip r:embed="rId3" cstate="screen">
              <a:alphaModFix/>
              <a:extLst>
                <a:ext uri="{28A0092B-C50C-407E-A947-70E740481C1C}">
                  <a14:useLocalDpi xmlns:a14="http://schemas.microsoft.com/office/drawing/2010/main"/>
                </a:ext>
              </a:extLst>
            </a:blip>
            <a:srcRect t="-1747"/>
            <a:stretch/>
          </p:blipFill>
          <p:spPr>
            <a:xfrm>
              <a:off x="311700" y="1857952"/>
              <a:ext cx="1631373" cy="2005446"/>
            </a:xfrm>
            <a:prstGeom prst="rect">
              <a:avLst/>
            </a:prstGeom>
            <a:noFill/>
            <a:ln>
              <a:noFill/>
            </a:ln>
          </p:spPr>
        </p:pic>
        <p:sp>
          <p:nvSpPr>
            <p:cNvPr id="545" name="Google Shape;545;p20"/>
            <p:cNvSpPr/>
            <p:nvPr/>
          </p:nvSpPr>
          <p:spPr>
            <a:xfrm>
              <a:off x="3392424" y="206654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20"/>
            <p:cNvSpPr/>
            <p:nvPr/>
          </p:nvSpPr>
          <p:spPr>
            <a:xfrm>
              <a:off x="3968496" y="262432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20"/>
            <p:cNvSpPr/>
            <p:nvPr/>
          </p:nvSpPr>
          <p:spPr>
            <a:xfrm>
              <a:off x="4553712" y="239572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20"/>
            <p:cNvSpPr/>
            <p:nvPr/>
          </p:nvSpPr>
          <p:spPr>
            <a:xfrm>
              <a:off x="4517136" y="139903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20"/>
            <p:cNvSpPr/>
            <p:nvPr/>
          </p:nvSpPr>
          <p:spPr>
            <a:xfrm>
              <a:off x="4983480" y="195681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20"/>
            <p:cNvSpPr/>
            <p:nvPr/>
          </p:nvSpPr>
          <p:spPr>
            <a:xfrm>
              <a:off x="4983480" y="30175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20"/>
            <p:cNvSpPr/>
            <p:nvPr/>
          </p:nvSpPr>
          <p:spPr>
            <a:xfrm>
              <a:off x="5861304" y="30175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2" name="Google Shape;552;p20"/>
            <p:cNvSpPr/>
            <p:nvPr/>
          </p:nvSpPr>
          <p:spPr>
            <a:xfrm>
              <a:off x="5815584" y="238658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20"/>
            <p:cNvSpPr/>
            <p:nvPr/>
          </p:nvSpPr>
          <p:spPr>
            <a:xfrm>
              <a:off x="6702552" y="251460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20"/>
            <p:cNvSpPr/>
            <p:nvPr/>
          </p:nvSpPr>
          <p:spPr>
            <a:xfrm>
              <a:off x="6547104" y="21031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20"/>
            <p:cNvSpPr/>
            <p:nvPr/>
          </p:nvSpPr>
          <p:spPr>
            <a:xfrm>
              <a:off x="7077456" y="219456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20"/>
            <p:cNvSpPr/>
            <p:nvPr/>
          </p:nvSpPr>
          <p:spPr>
            <a:xfrm>
              <a:off x="6922008" y="314553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20"/>
            <p:cNvSpPr/>
            <p:nvPr/>
          </p:nvSpPr>
          <p:spPr>
            <a:xfrm>
              <a:off x="7050024" y="271576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20"/>
            <p:cNvSpPr/>
            <p:nvPr/>
          </p:nvSpPr>
          <p:spPr>
            <a:xfrm>
              <a:off x="5074920" y="448056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20"/>
            <p:cNvSpPr/>
            <p:nvPr/>
          </p:nvSpPr>
          <p:spPr>
            <a:xfrm>
              <a:off x="4636008" y="392277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20"/>
            <p:cNvSpPr/>
            <p:nvPr/>
          </p:nvSpPr>
          <p:spPr>
            <a:xfrm>
              <a:off x="5138928" y="400507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20"/>
            <p:cNvSpPr/>
            <p:nvPr/>
          </p:nvSpPr>
          <p:spPr>
            <a:xfrm>
              <a:off x="5705856" y="423367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20"/>
            <p:cNvSpPr/>
            <p:nvPr/>
          </p:nvSpPr>
          <p:spPr>
            <a:xfrm>
              <a:off x="5650992" y="367588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3" name="Google Shape;563;p20"/>
            <p:cNvCxnSpPr>
              <a:endCxn id="548" idx="3"/>
            </p:cNvCxnSpPr>
            <p:nvPr/>
          </p:nvCxnSpPr>
          <p:spPr>
            <a:xfrm rot="10800000" flipH="1">
              <a:off x="3989079" y="1547325"/>
              <a:ext cx="553500" cy="540900"/>
            </a:xfrm>
            <a:prstGeom prst="straightConnector1">
              <a:avLst/>
            </a:prstGeom>
            <a:noFill/>
            <a:ln w="15875" cap="flat" cmpd="sng">
              <a:solidFill>
                <a:schemeClr val="dk1"/>
              </a:solidFill>
              <a:prstDash val="solid"/>
              <a:miter lim="800000"/>
              <a:headEnd type="none" w="sm" len="sm"/>
              <a:tailEnd type="none" w="sm" len="sm"/>
            </a:ln>
          </p:spPr>
        </p:cxnSp>
        <p:sp>
          <p:nvSpPr>
            <p:cNvPr id="564" name="Google Shape;564;p20"/>
            <p:cNvSpPr/>
            <p:nvPr/>
          </p:nvSpPr>
          <p:spPr>
            <a:xfrm>
              <a:off x="3880316" y="2076751"/>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5" name="Google Shape;565;p20"/>
            <p:cNvCxnSpPr>
              <a:endCxn id="549" idx="2"/>
            </p:cNvCxnSpPr>
            <p:nvPr/>
          </p:nvCxnSpPr>
          <p:spPr>
            <a:xfrm rot="10800000" flipH="1">
              <a:off x="4052880" y="2043684"/>
              <a:ext cx="930600" cy="115200"/>
            </a:xfrm>
            <a:prstGeom prst="straightConnector1">
              <a:avLst/>
            </a:prstGeom>
            <a:noFill/>
            <a:ln w="15875" cap="flat" cmpd="sng">
              <a:solidFill>
                <a:schemeClr val="dk1"/>
              </a:solidFill>
              <a:prstDash val="solid"/>
              <a:miter lim="800000"/>
              <a:headEnd type="none" w="sm" len="sm"/>
              <a:tailEnd type="none" w="sm" len="sm"/>
            </a:ln>
          </p:spPr>
        </p:cxnSp>
        <p:cxnSp>
          <p:nvCxnSpPr>
            <p:cNvPr id="566" name="Google Shape;566;p20"/>
            <p:cNvCxnSpPr>
              <a:endCxn id="547" idx="1"/>
            </p:cNvCxnSpPr>
            <p:nvPr/>
          </p:nvCxnSpPr>
          <p:spPr>
            <a:xfrm>
              <a:off x="4038855" y="2215671"/>
              <a:ext cx="540300" cy="205500"/>
            </a:xfrm>
            <a:prstGeom prst="straightConnector1">
              <a:avLst/>
            </a:prstGeom>
            <a:noFill/>
            <a:ln w="15875" cap="flat" cmpd="sng">
              <a:solidFill>
                <a:schemeClr val="dk1"/>
              </a:solidFill>
              <a:prstDash val="solid"/>
              <a:miter lim="800000"/>
              <a:headEnd type="none" w="sm" len="sm"/>
              <a:tailEnd type="none" w="sm" len="sm"/>
            </a:ln>
          </p:spPr>
        </p:cxnSp>
        <p:cxnSp>
          <p:nvCxnSpPr>
            <p:cNvPr id="567" name="Google Shape;567;p20"/>
            <p:cNvCxnSpPr>
              <a:endCxn id="546" idx="0"/>
            </p:cNvCxnSpPr>
            <p:nvPr/>
          </p:nvCxnSpPr>
          <p:spPr>
            <a:xfrm>
              <a:off x="3996264" y="2258328"/>
              <a:ext cx="59100" cy="366000"/>
            </a:xfrm>
            <a:prstGeom prst="straightConnector1">
              <a:avLst/>
            </a:prstGeom>
            <a:noFill/>
            <a:ln w="15875" cap="flat" cmpd="sng">
              <a:solidFill>
                <a:schemeClr val="dk1"/>
              </a:solidFill>
              <a:prstDash val="solid"/>
              <a:miter lim="800000"/>
              <a:headEnd type="none" w="sm" len="sm"/>
              <a:tailEnd type="none" w="sm" len="sm"/>
            </a:ln>
          </p:spPr>
        </p:cxnSp>
        <p:cxnSp>
          <p:nvCxnSpPr>
            <p:cNvPr id="568" name="Google Shape;568;p20"/>
            <p:cNvCxnSpPr>
              <a:endCxn id="545" idx="6"/>
            </p:cNvCxnSpPr>
            <p:nvPr/>
          </p:nvCxnSpPr>
          <p:spPr>
            <a:xfrm rot="10800000">
              <a:off x="3566160" y="2153412"/>
              <a:ext cx="316500" cy="41100"/>
            </a:xfrm>
            <a:prstGeom prst="straightConnector1">
              <a:avLst/>
            </a:prstGeom>
            <a:noFill/>
            <a:ln w="15875" cap="flat" cmpd="sng">
              <a:solidFill>
                <a:schemeClr val="dk1"/>
              </a:solidFill>
              <a:prstDash val="solid"/>
              <a:miter lim="800000"/>
              <a:headEnd type="none" w="sm" len="sm"/>
              <a:tailEnd type="none" w="sm" len="sm"/>
            </a:ln>
          </p:spPr>
        </p:cxnSp>
        <p:cxnSp>
          <p:nvCxnSpPr>
            <p:cNvPr id="569" name="Google Shape;569;p20"/>
            <p:cNvCxnSpPr>
              <a:stCxn id="548" idx="2"/>
            </p:cNvCxnSpPr>
            <p:nvPr/>
          </p:nvCxnSpPr>
          <p:spPr>
            <a:xfrm flipH="1">
              <a:off x="3544836" y="1485900"/>
              <a:ext cx="972300" cy="596700"/>
            </a:xfrm>
            <a:prstGeom prst="straightConnector1">
              <a:avLst/>
            </a:prstGeom>
            <a:noFill/>
            <a:ln w="15875" cap="flat" cmpd="sng">
              <a:solidFill>
                <a:schemeClr val="dk1"/>
              </a:solidFill>
              <a:prstDash val="solid"/>
              <a:miter lim="800000"/>
              <a:headEnd type="none" w="sm" len="sm"/>
              <a:tailEnd type="none" w="sm" len="sm"/>
            </a:ln>
          </p:spPr>
        </p:cxnSp>
        <p:cxnSp>
          <p:nvCxnSpPr>
            <p:cNvPr id="570" name="Google Shape;570;p20"/>
            <p:cNvCxnSpPr>
              <a:stCxn id="546" idx="1"/>
            </p:cNvCxnSpPr>
            <p:nvPr/>
          </p:nvCxnSpPr>
          <p:spPr>
            <a:xfrm rot="10800000">
              <a:off x="3509439" y="2245671"/>
              <a:ext cx="484500" cy="404100"/>
            </a:xfrm>
            <a:prstGeom prst="straightConnector1">
              <a:avLst/>
            </a:prstGeom>
            <a:noFill/>
            <a:ln w="15875" cap="flat" cmpd="sng">
              <a:solidFill>
                <a:schemeClr val="dk1"/>
              </a:solidFill>
              <a:prstDash val="solid"/>
              <a:miter lim="800000"/>
              <a:headEnd type="none" w="sm" len="sm"/>
              <a:tailEnd type="none" w="sm" len="sm"/>
            </a:ln>
          </p:spPr>
        </p:cxnSp>
        <p:cxnSp>
          <p:nvCxnSpPr>
            <p:cNvPr id="571" name="Google Shape;571;p20"/>
            <p:cNvCxnSpPr>
              <a:stCxn id="547" idx="2"/>
            </p:cNvCxnSpPr>
            <p:nvPr/>
          </p:nvCxnSpPr>
          <p:spPr>
            <a:xfrm rot="10800000">
              <a:off x="3566112" y="2210196"/>
              <a:ext cx="987600" cy="272400"/>
            </a:xfrm>
            <a:prstGeom prst="straightConnector1">
              <a:avLst/>
            </a:prstGeom>
            <a:noFill/>
            <a:ln w="15875" cap="flat" cmpd="sng">
              <a:solidFill>
                <a:schemeClr val="dk1"/>
              </a:solidFill>
              <a:prstDash val="solid"/>
              <a:miter lim="800000"/>
              <a:headEnd type="none" w="sm" len="sm"/>
              <a:tailEnd type="none" w="sm" len="sm"/>
            </a:ln>
          </p:spPr>
        </p:cxnSp>
        <p:cxnSp>
          <p:nvCxnSpPr>
            <p:cNvPr id="572" name="Google Shape;572;p20"/>
            <p:cNvCxnSpPr>
              <a:stCxn id="549" idx="1"/>
            </p:cNvCxnSpPr>
            <p:nvPr/>
          </p:nvCxnSpPr>
          <p:spPr>
            <a:xfrm rot="10800000">
              <a:off x="4641723" y="1568559"/>
              <a:ext cx="367200" cy="413700"/>
            </a:xfrm>
            <a:prstGeom prst="straightConnector1">
              <a:avLst/>
            </a:prstGeom>
            <a:noFill/>
            <a:ln w="15875" cap="flat" cmpd="sng">
              <a:solidFill>
                <a:schemeClr val="dk1"/>
              </a:solidFill>
              <a:prstDash val="solid"/>
              <a:miter lim="800000"/>
              <a:headEnd type="none" w="sm" len="sm"/>
              <a:tailEnd type="none" w="sm" len="sm"/>
            </a:ln>
          </p:spPr>
        </p:cxnSp>
        <p:cxnSp>
          <p:nvCxnSpPr>
            <p:cNvPr id="573" name="Google Shape;573;p20"/>
            <p:cNvCxnSpPr>
              <a:stCxn id="547" idx="0"/>
            </p:cNvCxnSpPr>
            <p:nvPr/>
          </p:nvCxnSpPr>
          <p:spPr>
            <a:xfrm rot="10800000">
              <a:off x="4599180" y="1575828"/>
              <a:ext cx="41400" cy="819900"/>
            </a:xfrm>
            <a:prstGeom prst="straightConnector1">
              <a:avLst/>
            </a:prstGeom>
            <a:noFill/>
            <a:ln w="15875" cap="flat" cmpd="sng">
              <a:solidFill>
                <a:schemeClr val="dk1"/>
              </a:solidFill>
              <a:prstDash val="solid"/>
              <a:miter lim="800000"/>
              <a:headEnd type="none" w="sm" len="sm"/>
              <a:tailEnd type="none" w="sm" len="sm"/>
            </a:ln>
          </p:spPr>
        </p:cxnSp>
        <p:cxnSp>
          <p:nvCxnSpPr>
            <p:cNvPr id="574" name="Google Shape;574;p20"/>
            <p:cNvCxnSpPr>
              <a:stCxn id="547" idx="3"/>
            </p:cNvCxnSpPr>
            <p:nvPr/>
          </p:nvCxnSpPr>
          <p:spPr>
            <a:xfrm flipH="1">
              <a:off x="4147455" y="2544021"/>
              <a:ext cx="431700" cy="119700"/>
            </a:xfrm>
            <a:prstGeom prst="straightConnector1">
              <a:avLst/>
            </a:prstGeom>
            <a:noFill/>
            <a:ln w="15875" cap="flat" cmpd="sng">
              <a:solidFill>
                <a:schemeClr val="dk1"/>
              </a:solidFill>
              <a:prstDash val="solid"/>
              <a:miter lim="800000"/>
              <a:headEnd type="none" w="sm" len="sm"/>
              <a:tailEnd type="none" w="sm" len="sm"/>
            </a:ln>
          </p:spPr>
        </p:cxnSp>
        <p:cxnSp>
          <p:nvCxnSpPr>
            <p:cNvPr id="575" name="Google Shape;575;p20"/>
            <p:cNvCxnSpPr>
              <a:stCxn id="549" idx="3"/>
            </p:cNvCxnSpPr>
            <p:nvPr/>
          </p:nvCxnSpPr>
          <p:spPr>
            <a:xfrm flipH="1">
              <a:off x="4126023" y="2105109"/>
              <a:ext cx="882900" cy="530400"/>
            </a:xfrm>
            <a:prstGeom prst="straightConnector1">
              <a:avLst/>
            </a:prstGeom>
            <a:noFill/>
            <a:ln w="15875" cap="flat" cmpd="sng">
              <a:solidFill>
                <a:schemeClr val="dk1"/>
              </a:solidFill>
              <a:prstDash val="solid"/>
              <a:miter lim="800000"/>
              <a:headEnd type="none" w="sm" len="sm"/>
              <a:tailEnd type="none" w="sm" len="sm"/>
            </a:ln>
          </p:spPr>
        </p:cxnSp>
        <p:cxnSp>
          <p:nvCxnSpPr>
            <p:cNvPr id="576" name="Google Shape;576;p20"/>
            <p:cNvCxnSpPr>
              <a:endCxn id="547" idx="7"/>
            </p:cNvCxnSpPr>
            <p:nvPr/>
          </p:nvCxnSpPr>
          <p:spPr>
            <a:xfrm flipH="1">
              <a:off x="4702005" y="2128071"/>
              <a:ext cx="322200" cy="293100"/>
            </a:xfrm>
            <a:prstGeom prst="straightConnector1">
              <a:avLst/>
            </a:prstGeom>
            <a:noFill/>
            <a:ln w="15875" cap="flat" cmpd="sng">
              <a:solidFill>
                <a:schemeClr val="dk1"/>
              </a:solidFill>
              <a:prstDash val="solid"/>
              <a:miter lim="800000"/>
              <a:headEnd type="none" w="sm" len="sm"/>
              <a:tailEnd type="none" w="sm" len="sm"/>
            </a:ln>
          </p:spPr>
        </p:cxnSp>
        <p:cxnSp>
          <p:nvCxnSpPr>
            <p:cNvPr id="577" name="Google Shape;577;p20"/>
            <p:cNvCxnSpPr>
              <a:endCxn id="547" idx="5"/>
            </p:cNvCxnSpPr>
            <p:nvPr/>
          </p:nvCxnSpPr>
          <p:spPr>
            <a:xfrm rot="10800000">
              <a:off x="4702005" y="2544021"/>
              <a:ext cx="312600" cy="499500"/>
            </a:xfrm>
            <a:prstGeom prst="straightConnector1">
              <a:avLst/>
            </a:prstGeom>
            <a:noFill/>
            <a:ln w="15875" cap="flat" cmpd="sng">
              <a:solidFill>
                <a:schemeClr val="dk1"/>
              </a:solidFill>
              <a:prstDash val="solid"/>
              <a:miter lim="800000"/>
              <a:headEnd type="none" w="sm" len="sm"/>
              <a:tailEnd type="none" w="sm" len="sm"/>
            </a:ln>
          </p:spPr>
        </p:cxnSp>
        <p:cxnSp>
          <p:nvCxnSpPr>
            <p:cNvPr id="578" name="Google Shape;578;p20"/>
            <p:cNvCxnSpPr>
              <a:endCxn id="546" idx="5"/>
            </p:cNvCxnSpPr>
            <p:nvPr/>
          </p:nvCxnSpPr>
          <p:spPr>
            <a:xfrm rot="10800000">
              <a:off x="4116789" y="2772621"/>
              <a:ext cx="897900" cy="347700"/>
            </a:xfrm>
            <a:prstGeom prst="straightConnector1">
              <a:avLst/>
            </a:prstGeom>
            <a:noFill/>
            <a:ln w="15875" cap="flat" cmpd="sng">
              <a:solidFill>
                <a:schemeClr val="dk1"/>
              </a:solidFill>
              <a:prstDash val="solid"/>
              <a:miter lim="800000"/>
              <a:headEnd type="none" w="sm" len="sm"/>
              <a:tailEnd type="none" w="sm" len="sm"/>
            </a:ln>
          </p:spPr>
        </p:cxnSp>
        <p:cxnSp>
          <p:nvCxnSpPr>
            <p:cNvPr id="579" name="Google Shape;579;p20"/>
            <p:cNvCxnSpPr>
              <a:stCxn id="562" idx="1"/>
            </p:cNvCxnSpPr>
            <p:nvPr/>
          </p:nvCxnSpPr>
          <p:spPr>
            <a:xfrm rot="10800000">
              <a:off x="5132235" y="3166431"/>
              <a:ext cx="544200" cy="534900"/>
            </a:xfrm>
            <a:prstGeom prst="straightConnector1">
              <a:avLst/>
            </a:prstGeom>
            <a:noFill/>
            <a:ln w="15875" cap="flat" cmpd="sng">
              <a:solidFill>
                <a:schemeClr val="dk1"/>
              </a:solidFill>
              <a:prstDash val="solid"/>
              <a:miter lim="800000"/>
              <a:headEnd type="none" w="sm" len="sm"/>
              <a:tailEnd type="none" w="sm" len="sm"/>
            </a:ln>
          </p:spPr>
        </p:cxnSp>
        <p:cxnSp>
          <p:nvCxnSpPr>
            <p:cNvPr id="580" name="Google Shape;580;p20"/>
            <p:cNvCxnSpPr>
              <a:endCxn id="559" idx="7"/>
            </p:cNvCxnSpPr>
            <p:nvPr/>
          </p:nvCxnSpPr>
          <p:spPr>
            <a:xfrm flipH="1">
              <a:off x="4784301" y="3174219"/>
              <a:ext cx="222900" cy="774000"/>
            </a:xfrm>
            <a:prstGeom prst="straightConnector1">
              <a:avLst/>
            </a:prstGeom>
            <a:noFill/>
            <a:ln w="15875" cap="flat" cmpd="sng">
              <a:solidFill>
                <a:schemeClr val="dk1"/>
              </a:solidFill>
              <a:prstDash val="solid"/>
              <a:miter lim="800000"/>
              <a:headEnd type="none" w="sm" len="sm"/>
              <a:tailEnd type="none" w="sm" len="sm"/>
            </a:ln>
          </p:spPr>
        </p:cxnSp>
        <p:cxnSp>
          <p:nvCxnSpPr>
            <p:cNvPr id="581" name="Google Shape;581;p20"/>
            <p:cNvCxnSpPr>
              <a:stCxn id="561" idx="0"/>
            </p:cNvCxnSpPr>
            <p:nvPr/>
          </p:nvCxnSpPr>
          <p:spPr>
            <a:xfrm rot="10800000">
              <a:off x="5777724" y="3850272"/>
              <a:ext cx="15000" cy="383400"/>
            </a:xfrm>
            <a:prstGeom prst="straightConnector1">
              <a:avLst/>
            </a:prstGeom>
            <a:noFill/>
            <a:ln w="15875" cap="flat" cmpd="sng">
              <a:solidFill>
                <a:schemeClr val="dk1"/>
              </a:solidFill>
              <a:prstDash val="solid"/>
              <a:miter lim="800000"/>
              <a:headEnd type="none" w="sm" len="sm"/>
              <a:tailEnd type="none" w="sm" len="sm"/>
            </a:ln>
          </p:spPr>
        </p:cxnSp>
        <p:cxnSp>
          <p:nvCxnSpPr>
            <p:cNvPr id="582" name="Google Shape;582;p20"/>
            <p:cNvCxnSpPr>
              <a:stCxn id="560" idx="7"/>
            </p:cNvCxnSpPr>
            <p:nvPr/>
          </p:nvCxnSpPr>
          <p:spPr>
            <a:xfrm rot="10800000" flipH="1">
              <a:off x="5287221" y="3827115"/>
              <a:ext cx="398400" cy="203400"/>
            </a:xfrm>
            <a:prstGeom prst="straightConnector1">
              <a:avLst/>
            </a:prstGeom>
            <a:noFill/>
            <a:ln w="15875" cap="flat" cmpd="sng">
              <a:solidFill>
                <a:schemeClr val="dk1"/>
              </a:solidFill>
              <a:prstDash val="solid"/>
              <a:miter lim="800000"/>
              <a:headEnd type="none" w="sm" len="sm"/>
              <a:tailEnd type="none" w="sm" len="sm"/>
            </a:ln>
          </p:spPr>
        </p:cxnSp>
        <p:cxnSp>
          <p:nvCxnSpPr>
            <p:cNvPr id="583" name="Google Shape;583;p20"/>
            <p:cNvCxnSpPr>
              <a:stCxn id="559" idx="6"/>
            </p:cNvCxnSpPr>
            <p:nvPr/>
          </p:nvCxnSpPr>
          <p:spPr>
            <a:xfrm rot="10800000" flipH="1">
              <a:off x="4809744" y="3773544"/>
              <a:ext cx="829800" cy="236100"/>
            </a:xfrm>
            <a:prstGeom prst="straightConnector1">
              <a:avLst/>
            </a:prstGeom>
            <a:noFill/>
            <a:ln w="15875" cap="flat" cmpd="sng">
              <a:solidFill>
                <a:schemeClr val="dk1"/>
              </a:solidFill>
              <a:prstDash val="solid"/>
              <a:miter lim="800000"/>
              <a:headEnd type="none" w="sm" len="sm"/>
              <a:tailEnd type="none" w="sm" len="sm"/>
            </a:ln>
          </p:spPr>
        </p:cxnSp>
        <p:cxnSp>
          <p:nvCxnSpPr>
            <p:cNvPr id="584" name="Google Shape;584;p20"/>
            <p:cNvCxnSpPr>
              <a:stCxn id="558" idx="0"/>
            </p:cNvCxnSpPr>
            <p:nvPr/>
          </p:nvCxnSpPr>
          <p:spPr>
            <a:xfrm rot="10800000" flipH="1">
              <a:off x="5161788" y="4196160"/>
              <a:ext cx="70500" cy="284400"/>
            </a:xfrm>
            <a:prstGeom prst="straightConnector1">
              <a:avLst/>
            </a:prstGeom>
            <a:noFill/>
            <a:ln w="15875" cap="flat" cmpd="sng">
              <a:solidFill>
                <a:schemeClr val="dk1"/>
              </a:solidFill>
              <a:prstDash val="solid"/>
              <a:miter lim="800000"/>
              <a:headEnd type="none" w="sm" len="sm"/>
              <a:tailEnd type="none" w="sm" len="sm"/>
            </a:ln>
          </p:spPr>
        </p:cxnSp>
        <p:cxnSp>
          <p:nvCxnSpPr>
            <p:cNvPr id="585" name="Google Shape;585;p20"/>
            <p:cNvCxnSpPr>
              <a:stCxn id="561" idx="2"/>
            </p:cNvCxnSpPr>
            <p:nvPr/>
          </p:nvCxnSpPr>
          <p:spPr>
            <a:xfrm rot="10800000">
              <a:off x="5332056" y="4127040"/>
              <a:ext cx="373800" cy="193500"/>
            </a:xfrm>
            <a:prstGeom prst="straightConnector1">
              <a:avLst/>
            </a:prstGeom>
            <a:noFill/>
            <a:ln w="15875" cap="flat" cmpd="sng">
              <a:solidFill>
                <a:schemeClr val="dk1"/>
              </a:solidFill>
              <a:prstDash val="solid"/>
              <a:miter lim="800000"/>
              <a:headEnd type="none" w="sm" len="sm"/>
              <a:tailEnd type="none" w="sm" len="sm"/>
            </a:ln>
          </p:spPr>
        </p:cxnSp>
        <p:cxnSp>
          <p:nvCxnSpPr>
            <p:cNvPr id="586" name="Google Shape;586;p20"/>
            <p:cNvCxnSpPr>
              <a:stCxn id="560" idx="2"/>
            </p:cNvCxnSpPr>
            <p:nvPr/>
          </p:nvCxnSpPr>
          <p:spPr>
            <a:xfrm rot="10800000">
              <a:off x="4794228" y="4057740"/>
              <a:ext cx="344700" cy="34200"/>
            </a:xfrm>
            <a:prstGeom prst="straightConnector1">
              <a:avLst/>
            </a:prstGeom>
            <a:noFill/>
            <a:ln w="15875" cap="flat" cmpd="sng">
              <a:solidFill>
                <a:schemeClr val="dk1"/>
              </a:solidFill>
              <a:prstDash val="solid"/>
              <a:miter lim="800000"/>
              <a:headEnd type="none" w="sm" len="sm"/>
              <a:tailEnd type="none" w="sm" len="sm"/>
            </a:ln>
          </p:spPr>
        </p:cxnSp>
        <p:cxnSp>
          <p:nvCxnSpPr>
            <p:cNvPr id="587" name="Google Shape;587;p20"/>
            <p:cNvCxnSpPr>
              <a:endCxn id="558" idx="6"/>
            </p:cNvCxnSpPr>
            <p:nvPr/>
          </p:nvCxnSpPr>
          <p:spPr>
            <a:xfrm flipH="1">
              <a:off x="5248656" y="4399428"/>
              <a:ext cx="474300" cy="168000"/>
            </a:xfrm>
            <a:prstGeom prst="straightConnector1">
              <a:avLst/>
            </a:prstGeom>
            <a:noFill/>
            <a:ln w="15875" cap="flat" cmpd="sng">
              <a:solidFill>
                <a:schemeClr val="dk1"/>
              </a:solidFill>
              <a:prstDash val="solid"/>
              <a:miter lim="800000"/>
              <a:headEnd type="none" w="sm" len="sm"/>
              <a:tailEnd type="none" w="sm" len="sm"/>
            </a:ln>
          </p:spPr>
        </p:cxnSp>
        <p:cxnSp>
          <p:nvCxnSpPr>
            <p:cNvPr id="588" name="Google Shape;588;p20"/>
            <p:cNvCxnSpPr>
              <a:endCxn id="559" idx="5"/>
            </p:cNvCxnSpPr>
            <p:nvPr/>
          </p:nvCxnSpPr>
          <p:spPr>
            <a:xfrm rot="10800000">
              <a:off x="4784301" y="4071069"/>
              <a:ext cx="930900" cy="274500"/>
            </a:xfrm>
            <a:prstGeom prst="straightConnector1">
              <a:avLst/>
            </a:prstGeom>
            <a:noFill/>
            <a:ln w="15875" cap="flat" cmpd="sng">
              <a:solidFill>
                <a:schemeClr val="dk1"/>
              </a:solidFill>
              <a:prstDash val="solid"/>
              <a:miter lim="800000"/>
              <a:headEnd type="none" w="sm" len="sm"/>
              <a:tailEnd type="none" w="sm" len="sm"/>
            </a:ln>
          </p:spPr>
        </p:cxnSp>
        <p:cxnSp>
          <p:nvCxnSpPr>
            <p:cNvPr id="589" name="Google Shape;589;p20"/>
            <p:cNvCxnSpPr>
              <a:endCxn id="559" idx="5"/>
            </p:cNvCxnSpPr>
            <p:nvPr/>
          </p:nvCxnSpPr>
          <p:spPr>
            <a:xfrm rot="10800000">
              <a:off x="4784301" y="4071069"/>
              <a:ext cx="300600" cy="447900"/>
            </a:xfrm>
            <a:prstGeom prst="straightConnector1">
              <a:avLst/>
            </a:prstGeom>
            <a:noFill/>
            <a:ln w="15875" cap="flat" cmpd="sng">
              <a:solidFill>
                <a:schemeClr val="dk1"/>
              </a:solidFill>
              <a:prstDash val="solid"/>
              <a:miter lim="800000"/>
              <a:headEnd type="none" w="sm" len="sm"/>
              <a:tailEnd type="none" w="sm" len="sm"/>
            </a:ln>
          </p:spPr>
        </p:cxnSp>
        <p:cxnSp>
          <p:nvCxnSpPr>
            <p:cNvPr id="590" name="Google Shape;590;p20"/>
            <p:cNvCxnSpPr>
              <a:endCxn id="562" idx="3"/>
            </p:cNvCxnSpPr>
            <p:nvPr/>
          </p:nvCxnSpPr>
          <p:spPr>
            <a:xfrm rot="10800000" flipH="1">
              <a:off x="5200335" y="3824181"/>
              <a:ext cx="476100" cy="671700"/>
            </a:xfrm>
            <a:prstGeom prst="straightConnector1">
              <a:avLst/>
            </a:prstGeom>
            <a:noFill/>
            <a:ln w="15875" cap="flat" cmpd="sng">
              <a:solidFill>
                <a:schemeClr val="dk1"/>
              </a:solidFill>
              <a:prstDash val="solid"/>
              <a:miter lim="800000"/>
              <a:headEnd type="none" w="sm" len="sm"/>
              <a:tailEnd type="none" w="sm" len="sm"/>
            </a:ln>
          </p:spPr>
        </p:cxnSp>
        <p:cxnSp>
          <p:nvCxnSpPr>
            <p:cNvPr id="591" name="Google Shape;591;p20"/>
            <p:cNvCxnSpPr>
              <a:stCxn id="562" idx="7"/>
            </p:cNvCxnSpPr>
            <p:nvPr/>
          </p:nvCxnSpPr>
          <p:spPr>
            <a:xfrm rot="10800000" flipH="1">
              <a:off x="5799285" y="3212631"/>
              <a:ext cx="162900" cy="488700"/>
            </a:xfrm>
            <a:prstGeom prst="straightConnector1">
              <a:avLst/>
            </a:prstGeom>
            <a:noFill/>
            <a:ln w="15875" cap="flat" cmpd="sng">
              <a:solidFill>
                <a:schemeClr val="dk1"/>
              </a:solidFill>
              <a:prstDash val="solid"/>
              <a:miter lim="800000"/>
              <a:headEnd type="none" w="sm" len="sm"/>
              <a:tailEnd type="none" w="sm" len="sm"/>
            </a:ln>
          </p:spPr>
        </p:cxnSp>
        <p:cxnSp>
          <p:nvCxnSpPr>
            <p:cNvPr id="592" name="Google Shape;592;p20"/>
            <p:cNvCxnSpPr>
              <a:stCxn id="550" idx="6"/>
            </p:cNvCxnSpPr>
            <p:nvPr/>
          </p:nvCxnSpPr>
          <p:spPr>
            <a:xfrm>
              <a:off x="5157216" y="3104388"/>
              <a:ext cx="697500" cy="31200"/>
            </a:xfrm>
            <a:prstGeom prst="straightConnector1">
              <a:avLst/>
            </a:prstGeom>
            <a:noFill/>
            <a:ln w="15875" cap="flat" cmpd="sng">
              <a:solidFill>
                <a:schemeClr val="dk1"/>
              </a:solidFill>
              <a:prstDash val="solid"/>
              <a:miter lim="800000"/>
              <a:headEnd type="none" w="sm" len="sm"/>
              <a:tailEnd type="none" w="sm" len="sm"/>
            </a:ln>
          </p:spPr>
        </p:cxnSp>
        <p:cxnSp>
          <p:nvCxnSpPr>
            <p:cNvPr id="593" name="Google Shape;593;p20"/>
            <p:cNvCxnSpPr>
              <a:stCxn id="552" idx="4"/>
            </p:cNvCxnSpPr>
            <p:nvPr/>
          </p:nvCxnSpPr>
          <p:spPr>
            <a:xfrm>
              <a:off x="5902452" y="2560320"/>
              <a:ext cx="36600" cy="452400"/>
            </a:xfrm>
            <a:prstGeom prst="straightConnector1">
              <a:avLst/>
            </a:prstGeom>
            <a:noFill/>
            <a:ln w="15875" cap="flat" cmpd="sng">
              <a:solidFill>
                <a:schemeClr val="dk1"/>
              </a:solidFill>
              <a:prstDash val="solid"/>
              <a:miter lim="800000"/>
              <a:headEnd type="none" w="sm" len="sm"/>
              <a:tailEnd type="none" w="sm" len="sm"/>
            </a:ln>
          </p:spPr>
        </p:cxnSp>
        <p:cxnSp>
          <p:nvCxnSpPr>
            <p:cNvPr id="594" name="Google Shape;594;p20"/>
            <p:cNvCxnSpPr>
              <a:endCxn id="551" idx="7"/>
            </p:cNvCxnSpPr>
            <p:nvPr/>
          </p:nvCxnSpPr>
          <p:spPr>
            <a:xfrm flipH="1">
              <a:off x="6009597" y="2644863"/>
              <a:ext cx="714900" cy="398100"/>
            </a:xfrm>
            <a:prstGeom prst="straightConnector1">
              <a:avLst/>
            </a:prstGeom>
            <a:noFill/>
            <a:ln w="15875" cap="flat" cmpd="sng">
              <a:solidFill>
                <a:schemeClr val="dk1"/>
              </a:solidFill>
              <a:prstDash val="solid"/>
              <a:miter lim="800000"/>
              <a:headEnd type="none" w="sm" len="sm"/>
              <a:tailEnd type="none" w="sm" len="sm"/>
            </a:ln>
          </p:spPr>
        </p:cxnSp>
        <p:cxnSp>
          <p:nvCxnSpPr>
            <p:cNvPr id="595" name="Google Shape;595;p20"/>
            <p:cNvCxnSpPr>
              <a:stCxn id="556" idx="0"/>
              <a:endCxn id="557" idx="3"/>
            </p:cNvCxnSpPr>
            <p:nvPr/>
          </p:nvCxnSpPr>
          <p:spPr>
            <a:xfrm rot="10800000" flipH="1">
              <a:off x="7008876" y="2864136"/>
              <a:ext cx="66600" cy="281400"/>
            </a:xfrm>
            <a:prstGeom prst="straightConnector1">
              <a:avLst/>
            </a:prstGeom>
            <a:noFill/>
            <a:ln w="15875" cap="flat" cmpd="sng">
              <a:solidFill>
                <a:schemeClr val="dk1"/>
              </a:solidFill>
              <a:prstDash val="solid"/>
              <a:miter lim="800000"/>
              <a:headEnd type="none" w="sm" len="sm"/>
              <a:tailEnd type="none" w="sm" len="sm"/>
            </a:ln>
          </p:spPr>
        </p:cxnSp>
        <p:cxnSp>
          <p:nvCxnSpPr>
            <p:cNvPr id="596" name="Google Shape;596;p20"/>
            <p:cNvCxnSpPr>
              <a:endCxn id="553" idx="4"/>
            </p:cNvCxnSpPr>
            <p:nvPr/>
          </p:nvCxnSpPr>
          <p:spPr>
            <a:xfrm rot="10800000">
              <a:off x="6789420" y="2688336"/>
              <a:ext cx="158100" cy="472500"/>
            </a:xfrm>
            <a:prstGeom prst="straightConnector1">
              <a:avLst/>
            </a:prstGeom>
            <a:noFill/>
            <a:ln w="15875" cap="flat" cmpd="sng">
              <a:solidFill>
                <a:schemeClr val="dk1"/>
              </a:solidFill>
              <a:prstDash val="solid"/>
              <a:miter lim="800000"/>
              <a:headEnd type="none" w="sm" len="sm"/>
              <a:tailEnd type="none" w="sm" len="sm"/>
            </a:ln>
          </p:spPr>
        </p:cxnSp>
        <p:cxnSp>
          <p:nvCxnSpPr>
            <p:cNvPr id="597" name="Google Shape;597;p20"/>
            <p:cNvCxnSpPr>
              <a:endCxn id="555" idx="3"/>
            </p:cNvCxnSpPr>
            <p:nvPr/>
          </p:nvCxnSpPr>
          <p:spPr>
            <a:xfrm rot="10800000" flipH="1">
              <a:off x="7001199" y="2342853"/>
              <a:ext cx="101700" cy="825600"/>
            </a:xfrm>
            <a:prstGeom prst="straightConnector1">
              <a:avLst/>
            </a:prstGeom>
            <a:noFill/>
            <a:ln w="15875" cap="flat" cmpd="sng">
              <a:solidFill>
                <a:schemeClr val="dk1"/>
              </a:solidFill>
              <a:prstDash val="solid"/>
              <a:miter lim="800000"/>
              <a:headEnd type="none" w="sm" len="sm"/>
              <a:tailEnd type="none" w="sm" len="sm"/>
            </a:ln>
          </p:spPr>
        </p:cxnSp>
        <p:cxnSp>
          <p:nvCxnSpPr>
            <p:cNvPr id="598" name="Google Shape;598;p20"/>
            <p:cNvCxnSpPr>
              <a:endCxn id="554" idx="5"/>
            </p:cNvCxnSpPr>
            <p:nvPr/>
          </p:nvCxnSpPr>
          <p:spPr>
            <a:xfrm rot="10800000">
              <a:off x="6695397" y="2251413"/>
              <a:ext cx="252000" cy="924900"/>
            </a:xfrm>
            <a:prstGeom prst="straightConnector1">
              <a:avLst/>
            </a:prstGeom>
            <a:noFill/>
            <a:ln w="15875" cap="flat" cmpd="sng">
              <a:solidFill>
                <a:schemeClr val="dk1"/>
              </a:solidFill>
              <a:prstDash val="solid"/>
              <a:miter lim="800000"/>
              <a:headEnd type="none" w="sm" len="sm"/>
              <a:tailEnd type="none" w="sm" len="sm"/>
            </a:ln>
          </p:spPr>
        </p:cxnSp>
        <p:cxnSp>
          <p:nvCxnSpPr>
            <p:cNvPr id="599" name="Google Shape;599;p20"/>
            <p:cNvCxnSpPr>
              <a:stCxn id="549" idx="5"/>
            </p:cNvCxnSpPr>
            <p:nvPr/>
          </p:nvCxnSpPr>
          <p:spPr>
            <a:xfrm>
              <a:off x="5131773" y="2105109"/>
              <a:ext cx="699900" cy="354300"/>
            </a:xfrm>
            <a:prstGeom prst="straightConnector1">
              <a:avLst/>
            </a:prstGeom>
            <a:noFill/>
            <a:ln w="15875" cap="flat" cmpd="sng">
              <a:solidFill>
                <a:schemeClr val="dk1"/>
              </a:solidFill>
              <a:prstDash val="solid"/>
              <a:miter lim="800000"/>
              <a:headEnd type="none" w="sm" len="sm"/>
              <a:tailEnd type="none" w="sm" len="sm"/>
            </a:ln>
          </p:spPr>
        </p:cxnSp>
        <p:cxnSp>
          <p:nvCxnSpPr>
            <p:cNvPr id="600" name="Google Shape;600;p20"/>
            <p:cNvCxnSpPr>
              <a:endCxn id="554" idx="2"/>
            </p:cNvCxnSpPr>
            <p:nvPr/>
          </p:nvCxnSpPr>
          <p:spPr>
            <a:xfrm rot="10800000" flipH="1">
              <a:off x="5977104" y="2189988"/>
              <a:ext cx="570000" cy="261000"/>
            </a:xfrm>
            <a:prstGeom prst="straightConnector1">
              <a:avLst/>
            </a:prstGeom>
            <a:noFill/>
            <a:ln w="15875" cap="flat" cmpd="sng">
              <a:solidFill>
                <a:schemeClr val="dk1"/>
              </a:solidFill>
              <a:prstDash val="solid"/>
              <a:miter lim="800000"/>
              <a:headEnd type="none" w="sm" len="sm"/>
              <a:tailEnd type="none" w="sm" len="sm"/>
            </a:ln>
          </p:spPr>
        </p:cxnSp>
        <p:cxnSp>
          <p:nvCxnSpPr>
            <p:cNvPr id="601" name="Google Shape;601;p20"/>
            <p:cNvCxnSpPr>
              <a:endCxn id="553" idx="2"/>
            </p:cNvCxnSpPr>
            <p:nvPr/>
          </p:nvCxnSpPr>
          <p:spPr>
            <a:xfrm>
              <a:off x="5999952" y="2504568"/>
              <a:ext cx="702600" cy="96900"/>
            </a:xfrm>
            <a:prstGeom prst="straightConnector1">
              <a:avLst/>
            </a:prstGeom>
            <a:noFill/>
            <a:ln w="15875" cap="flat" cmpd="sng">
              <a:solidFill>
                <a:schemeClr val="dk1"/>
              </a:solidFill>
              <a:prstDash val="solid"/>
              <a:miter lim="800000"/>
              <a:headEnd type="none" w="sm" len="sm"/>
              <a:tailEnd type="none" w="sm" len="sm"/>
            </a:ln>
          </p:spPr>
        </p:cxnSp>
        <p:cxnSp>
          <p:nvCxnSpPr>
            <p:cNvPr id="602" name="Google Shape;602;p20"/>
            <p:cNvCxnSpPr>
              <a:stCxn id="555" idx="1"/>
            </p:cNvCxnSpPr>
            <p:nvPr/>
          </p:nvCxnSpPr>
          <p:spPr>
            <a:xfrm rot="10800000">
              <a:off x="6718299" y="2205303"/>
              <a:ext cx="384600" cy="14700"/>
            </a:xfrm>
            <a:prstGeom prst="straightConnector1">
              <a:avLst/>
            </a:prstGeom>
            <a:noFill/>
            <a:ln w="15875" cap="flat" cmpd="sng">
              <a:solidFill>
                <a:schemeClr val="dk1"/>
              </a:solidFill>
              <a:prstDash val="solid"/>
              <a:miter lim="800000"/>
              <a:headEnd type="none" w="sm" len="sm"/>
              <a:tailEnd type="none" w="sm" len="sm"/>
            </a:ln>
          </p:spPr>
        </p:cxnSp>
        <p:cxnSp>
          <p:nvCxnSpPr>
            <p:cNvPr id="603" name="Google Shape;603;p20"/>
            <p:cNvCxnSpPr>
              <a:stCxn id="557" idx="1"/>
            </p:cNvCxnSpPr>
            <p:nvPr/>
          </p:nvCxnSpPr>
          <p:spPr>
            <a:xfrm rot="10800000">
              <a:off x="6726267" y="2236011"/>
              <a:ext cx="349200" cy="505200"/>
            </a:xfrm>
            <a:prstGeom prst="straightConnector1">
              <a:avLst/>
            </a:prstGeom>
            <a:noFill/>
            <a:ln w="15875" cap="flat" cmpd="sng">
              <a:solidFill>
                <a:schemeClr val="dk1"/>
              </a:solidFill>
              <a:prstDash val="solid"/>
              <a:miter lim="800000"/>
              <a:headEnd type="none" w="sm" len="sm"/>
              <a:tailEnd type="none" w="sm" len="sm"/>
            </a:ln>
          </p:spPr>
        </p:cxnSp>
        <p:cxnSp>
          <p:nvCxnSpPr>
            <p:cNvPr id="604" name="Google Shape;604;p20"/>
            <p:cNvCxnSpPr>
              <a:stCxn id="553" idx="1"/>
            </p:cNvCxnSpPr>
            <p:nvPr/>
          </p:nvCxnSpPr>
          <p:spPr>
            <a:xfrm rot="10800000">
              <a:off x="6641595" y="2259243"/>
              <a:ext cx="86400" cy="280800"/>
            </a:xfrm>
            <a:prstGeom prst="straightConnector1">
              <a:avLst/>
            </a:prstGeom>
            <a:noFill/>
            <a:ln w="15875" cap="flat" cmpd="sng">
              <a:solidFill>
                <a:schemeClr val="dk1"/>
              </a:solidFill>
              <a:prstDash val="solid"/>
              <a:miter lim="800000"/>
              <a:headEnd type="none" w="sm" len="sm"/>
              <a:tailEnd type="none" w="sm" len="sm"/>
            </a:ln>
          </p:spPr>
        </p:cxnSp>
        <p:cxnSp>
          <p:nvCxnSpPr>
            <p:cNvPr id="605" name="Google Shape;605;p20"/>
            <p:cNvCxnSpPr>
              <a:stCxn id="555" idx="2"/>
            </p:cNvCxnSpPr>
            <p:nvPr/>
          </p:nvCxnSpPr>
          <p:spPr>
            <a:xfrm flipH="1">
              <a:off x="6856656" y="2281428"/>
              <a:ext cx="220800" cy="254400"/>
            </a:xfrm>
            <a:prstGeom prst="straightConnector1">
              <a:avLst/>
            </a:prstGeom>
            <a:noFill/>
            <a:ln w="15875" cap="flat" cmpd="sng">
              <a:solidFill>
                <a:schemeClr val="dk1"/>
              </a:solidFill>
              <a:prstDash val="solid"/>
              <a:miter lim="800000"/>
              <a:headEnd type="none" w="sm" len="sm"/>
              <a:tailEnd type="none" w="sm" len="sm"/>
            </a:ln>
          </p:spPr>
        </p:cxnSp>
        <p:cxnSp>
          <p:nvCxnSpPr>
            <p:cNvPr id="606" name="Google Shape;606;p20"/>
            <p:cNvCxnSpPr>
              <a:stCxn id="557" idx="2"/>
            </p:cNvCxnSpPr>
            <p:nvPr/>
          </p:nvCxnSpPr>
          <p:spPr>
            <a:xfrm rot="10800000">
              <a:off x="6856824" y="2635536"/>
              <a:ext cx="193200" cy="167100"/>
            </a:xfrm>
            <a:prstGeom prst="straightConnector1">
              <a:avLst/>
            </a:prstGeom>
            <a:noFill/>
            <a:ln w="15875" cap="flat" cmpd="sng">
              <a:solidFill>
                <a:schemeClr val="dk1"/>
              </a:solidFill>
              <a:prstDash val="solid"/>
              <a:miter lim="800000"/>
              <a:headEnd type="none" w="sm" len="sm"/>
              <a:tailEnd type="none" w="sm" len="sm"/>
            </a:ln>
          </p:spPr>
        </p:cxnSp>
        <p:cxnSp>
          <p:nvCxnSpPr>
            <p:cNvPr id="607" name="Google Shape;607;p20"/>
            <p:cNvCxnSpPr>
              <a:stCxn id="557" idx="0"/>
            </p:cNvCxnSpPr>
            <p:nvPr/>
          </p:nvCxnSpPr>
          <p:spPr>
            <a:xfrm rot="10800000" flipH="1">
              <a:off x="7136892" y="2381268"/>
              <a:ext cx="35100" cy="334500"/>
            </a:xfrm>
            <a:prstGeom prst="straightConnector1">
              <a:avLst/>
            </a:prstGeom>
            <a:noFill/>
            <a:ln w="15875" cap="flat" cmpd="sng">
              <a:solidFill>
                <a:schemeClr val="dk1"/>
              </a:solidFill>
              <a:prstDash val="solid"/>
              <a:miter lim="800000"/>
              <a:headEnd type="none" w="sm" len="sm"/>
              <a:tailEnd type="none" w="sm" len="sm"/>
            </a:ln>
          </p:spPr>
        </p:cxnSp>
        <p:sp>
          <p:nvSpPr>
            <p:cNvPr id="608" name="Google Shape;608;p20"/>
            <p:cNvSpPr/>
            <p:nvPr/>
          </p:nvSpPr>
          <p:spPr>
            <a:xfrm>
              <a:off x="3271101" y="1291471"/>
              <a:ext cx="2070422" cy="1683571"/>
            </a:xfrm>
            <a:prstGeom prst="ellipse">
              <a:avLst/>
            </a:prstGeom>
            <a:solidFill>
              <a:srgbClr val="7030A0">
                <a:alpha val="2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9" name="Google Shape;609;p20"/>
            <p:cNvSpPr/>
            <p:nvPr/>
          </p:nvSpPr>
          <p:spPr>
            <a:xfrm rot="-681485">
              <a:off x="4524866" y="2832017"/>
              <a:ext cx="1437321" cy="2107627"/>
            </a:xfrm>
            <a:prstGeom prst="ellipse">
              <a:avLst/>
            </a:prstGeom>
            <a:solidFill>
              <a:schemeClr val="accent5">
                <a:alpha val="2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0" name="Google Shape;610;p20"/>
            <p:cNvSpPr/>
            <p:nvPr/>
          </p:nvSpPr>
          <p:spPr>
            <a:xfrm>
              <a:off x="5568697" y="1879195"/>
              <a:ext cx="2070422" cy="1698763"/>
            </a:xfrm>
            <a:prstGeom prst="ellipse">
              <a:avLst/>
            </a:prstGeom>
            <a:solidFill>
              <a:srgbClr val="548135">
                <a:alpha val="2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11" name="Google Shape;611;p2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006841" y="2605474"/>
              <a:ext cx="538396" cy="952500"/>
            </a:xfrm>
            <a:prstGeom prst="rect">
              <a:avLst/>
            </a:prstGeom>
            <a:noFill/>
            <a:ln>
              <a:noFill/>
            </a:ln>
          </p:spPr>
        </p:pic>
      </p:grpSp>
      <p:sp>
        <p:nvSpPr>
          <p:cNvPr id="2" name="Todays talk">
            <a:extLst>
              <a:ext uri="{FF2B5EF4-FFF2-40B4-BE49-F238E27FC236}">
                <a16:creationId xmlns:a16="http://schemas.microsoft.com/office/drawing/2014/main" id="{6AA0BAD7-AAC7-23C5-8D1D-8EFBD870798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7" name="Google Shape;617;p21"/>
          <p:cNvSpPr txBox="1"/>
          <p:nvPr/>
        </p:nvSpPr>
        <p:spPr>
          <a:xfrm>
            <a:off x="132080" y="1216052"/>
            <a:ext cx="11927840" cy="5517515"/>
          </a:xfrm>
          <a:prstGeom prst="rect">
            <a:avLst/>
          </a:prstGeom>
          <a:noFill/>
          <a:ln>
            <a:noFill/>
          </a:ln>
        </p:spPr>
        <p:txBody>
          <a:bodyPr spcFirstLastPara="1" wrap="square" lIns="91425" tIns="45700" rIns="91425" bIns="45700" anchor="t" anchorCtr="0">
            <a:normAutofit/>
          </a:bodyPr>
          <a:lstStyle/>
          <a:p>
            <a:pPr marL="596900" marR="0" lvl="0" indent="-457200" algn="l" rtl="0">
              <a:lnSpc>
                <a:spcPct val="90000"/>
              </a:lnSpc>
              <a:spcBef>
                <a:spcPts val="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Graph-based clustering is based on </a:t>
            </a:r>
            <a:r>
              <a:rPr lang="en-US" sz="2800" b="1" u="sng" dirty="0">
                <a:solidFill>
                  <a:schemeClr val="dk1"/>
                </a:solidFill>
                <a:latin typeface="Avenir"/>
                <a:ea typeface="Avenir"/>
                <a:cs typeface="Avenir"/>
                <a:sym typeface="Avenir"/>
              </a:rPr>
              <a:t>community detection</a:t>
            </a:r>
            <a:r>
              <a:rPr lang="en-US" sz="2800" b="1" dirty="0">
                <a:solidFill>
                  <a:schemeClr val="dk1"/>
                </a:solidFill>
                <a:latin typeface="Avenir"/>
                <a:ea typeface="Avenir"/>
                <a:cs typeface="Avenir"/>
                <a:sym typeface="Avenir"/>
              </a:rPr>
              <a:t>.</a:t>
            </a:r>
            <a:endParaRPr sz="2800" dirty="0">
              <a:solidFill>
                <a:schemeClr val="dk1"/>
              </a:solidFill>
              <a:latin typeface="Avenir"/>
              <a:ea typeface="Avenir"/>
              <a:cs typeface="Avenir"/>
              <a:sym typeface="Avenir"/>
            </a:endParaRPr>
          </a:p>
          <a:p>
            <a:pPr marL="596900" marR="0" lvl="0" indent="-4572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Many different algorithms for community detection:</a:t>
            </a:r>
            <a:endParaRPr dirty="0"/>
          </a:p>
          <a:p>
            <a:pPr marL="1054100" marR="0" lvl="1" indent="-457200" algn="l" rtl="0">
              <a:lnSpc>
                <a:spcPct val="90000"/>
              </a:lnSpc>
              <a:spcBef>
                <a:spcPts val="500"/>
              </a:spcBef>
              <a:spcAft>
                <a:spcPts val="0"/>
              </a:spcAft>
              <a:buClr>
                <a:schemeClr val="dk1"/>
              </a:buClr>
              <a:buSzPts val="2400"/>
              <a:buFont typeface="NTR"/>
              <a:buChar char="-"/>
            </a:pPr>
            <a:r>
              <a:rPr lang="en-US" sz="2400" b="0" i="0" u="none" strike="noStrike" cap="none" dirty="0">
                <a:solidFill>
                  <a:schemeClr val="dk1"/>
                </a:solidFill>
                <a:latin typeface="Avenir"/>
                <a:ea typeface="Avenir"/>
                <a:cs typeface="Avenir"/>
                <a:sym typeface="Avenir"/>
              </a:rPr>
              <a:t>Louvain (heuristic), </a:t>
            </a:r>
            <a:r>
              <a:rPr lang="en-US" sz="2400" b="0" i="0" u="none" strike="noStrike" cap="none" dirty="0" err="1">
                <a:solidFill>
                  <a:schemeClr val="dk1"/>
                </a:solidFill>
                <a:latin typeface="Avenir"/>
                <a:ea typeface="Avenir"/>
                <a:cs typeface="Avenir"/>
                <a:sym typeface="Avenir"/>
              </a:rPr>
              <a:t>Infomap</a:t>
            </a:r>
            <a:r>
              <a:rPr lang="en-US" sz="2400" b="0" i="0" u="none" strike="noStrike" cap="none" dirty="0">
                <a:solidFill>
                  <a:schemeClr val="dk1"/>
                </a:solidFill>
                <a:latin typeface="Avenir"/>
                <a:ea typeface="Avenir"/>
                <a:cs typeface="Avenir"/>
                <a:sym typeface="Avenir"/>
              </a:rPr>
              <a:t>, </a:t>
            </a:r>
            <a:r>
              <a:rPr lang="en-US" sz="2400" b="0" i="0" u="none" strike="noStrike" cap="none" dirty="0" err="1">
                <a:solidFill>
                  <a:schemeClr val="dk1"/>
                </a:solidFill>
                <a:latin typeface="Avenir"/>
                <a:ea typeface="Avenir"/>
                <a:cs typeface="Avenir"/>
                <a:sym typeface="Avenir"/>
              </a:rPr>
              <a:t>Walktrap</a:t>
            </a:r>
            <a:r>
              <a:rPr lang="en-US" sz="2400" b="0" i="0" u="none" strike="noStrike" cap="none" dirty="0">
                <a:solidFill>
                  <a:schemeClr val="dk1"/>
                </a:solidFill>
                <a:latin typeface="Avenir"/>
                <a:ea typeface="Avenir"/>
                <a:cs typeface="Avenir"/>
                <a:sym typeface="Avenir"/>
              </a:rPr>
              <a:t> </a:t>
            </a:r>
            <a:endParaRPr dirty="0"/>
          </a:p>
          <a:p>
            <a:pPr marL="596900" marR="0" lvl="0" indent="-4572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Most of them are based on </a:t>
            </a:r>
            <a:r>
              <a:rPr lang="en-US" sz="2800" u="sng" dirty="0">
                <a:solidFill>
                  <a:schemeClr val="dk1"/>
                </a:solidFill>
                <a:latin typeface="Avenir"/>
                <a:ea typeface="Avenir"/>
                <a:cs typeface="Avenir"/>
                <a:sym typeface="Avenir"/>
              </a:rPr>
              <a:t>modularity</a:t>
            </a:r>
            <a:r>
              <a:rPr lang="en-US" sz="2800" dirty="0">
                <a:solidFill>
                  <a:schemeClr val="dk1"/>
                </a:solidFill>
                <a:latin typeface="Avenir"/>
                <a:ea typeface="Avenir"/>
                <a:cs typeface="Avenir"/>
                <a:sym typeface="Avenir"/>
              </a:rPr>
              <a:t> maximization</a:t>
            </a:r>
            <a:endParaRPr dirty="0"/>
          </a:p>
        </p:txBody>
      </p:sp>
      <p:pic>
        <p:nvPicPr>
          <p:cNvPr id="618" name="Google Shape;618;p2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086350" y="3056119"/>
            <a:ext cx="6184591" cy="3801881"/>
          </a:xfrm>
          <a:prstGeom prst="rect">
            <a:avLst/>
          </a:prstGeom>
          <a:noFill/>
          <a:ln>
            <a:noFill/>
          </a:ln>
        </p:spPr>
      </p:pic>
      <p:sp>
        <p:nvSpPr>
          <p:cNvPr id="2" name="Todays talk">
            <a:extLst>
              <a:ext uri="{FF2B5EF4-FFF2-40B4-BE49-F238E27FC236}">
                <a16:creationId xmlns:a16="http://schemas.microsoft.com/office/drawing/2014/main" id="{3746352F-F403-D65F-B9EA-993FB13FD89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bg1">
                    <a:lumMod val="50000"/>
                  </a:schemeClr>
                </a:solidFill>
                <a:latin typeface="Avenir Book" charset="0"/>
                <a:ea typeface="Avenir Book" charset="0"/>
                <a:cs typeface="Avenir Book" charset="0"/>
              </a:rPr>
              <a:t>3a. Embeddings.</a:t>
            </a:r>
          </a:p>
          <a:p>
            <a:pPr marL="0" indent="0">
              <a:buNone/>
            </a:pPr>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3b. Clustering.</a:t>
            </a:r>
          </a:p>
          <a:p>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3c. Differential expression.</a:t>
            </a:r>
          </a:p>
          <a:p>
            <a:endParaRPr lang="en-US" sz="2400" dirty="0">
              <a:solidFill>
                <a:schemeClr val="tx1"/>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3d.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3 – cell annotation</a:t>
            </a:r>
          </a:p>
        </p:txBody>
      </p:sp>
    </p:spTree>
    <p:extLst>
      <p:ext uri="{BB962C8B-B14F-4D97-AF65-F5344CB8AC3E}">
        <p14:creationId xmlns:p14="http://schemas.microsoft.com/office/powerpoint/2010/main" val="3170939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3" name="Google Shape;636;p23">
            <a:extLst>
              <a:ext uri="{FF2B5EF4-FFF2-40B4-BE49-F238E27FC236}">
                <a16:creationId xmlns:a16="http://schemas.microsoft.com/office/drawing/2014/main" id="{390BCE54-99D2-EA5E-385B-A4022A5AD6AE}"/>
              </a:ext>
            </a:extLst>
          </p:cNvPr>
          <p:cNvSpPr txBox="1">
            <a:spLocks/>
          </p:cNvSpPr>
          <p:nvPr/>
        </p:nvSpPr>
        <p:spPr>
          <a:xfrm>
            <a:off x="132080" y="1289496"/>
            <a:ext cx="11927840" cy="500009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buClr>
                <a:schemeClr val="dk1"/>
              </a:buClr>
              <a:buSzPts val="1400"/>
            </a:pPr>
            <a:r>
              <a:rPr lang="en-US" sz="2400" dirty="0">
                <a:latin typeface="Avenir Book" panose="02000503020000020003" pitchFamily="2" charset="0"/>
              </a:rPr>
              <a:t>In </a:t>
            </a:r>
            <a:r>
              <a:rPr lang="en-US" sz="2400" dirty="0" err="1">
                <a:latin typeface="Avenir Book" panose="02000503020000020003" pitchFamily="2" charset="0"/>
              </a:rPr>
              <a:t>scRNA</a:t>
            </a:r>
            <a:r>
              <a:rPr lang="en-US" sz="2400" dirty="0">
                <a:latin typeface="Avenir Book" panose="02000503020000020003" pitchFamily="2" charset="0"/>
              </a:rPr>
              <a:t>-Seq we often do not have a defined set of experimental conditions. </a:t>
            </a:r>
          </a:p>
          <a:p>
            <a:pPr marL="139700">
              <a:spcBef>
                <a:spcPts val="1800"/>
              </a:spcBef>
              <a:buClr>
                <a:schemeClr val="dk1"/>
              </a:buClr>
              <a:buSzPts val="1400"/>
            </a:pPr>
            <a:r>
              <a:rPr lang="en-US" sz="2400" dirty="0">
                <a:latin typeface="Avenir Book" panose="02000503020000020003" pitchFamily="2" charset="0"/>
              </a:rPr>
              <a:t>Instead, we can perform </a:t>
            </a:r>
            <a:r>
              <a:rPr lang="en-US" sz="2400" b="1" u="sng" dirty="0">
                <a:latin typeface="Avenir Book" panose="02000503020000020003" pitchFamily="2" charset="0"/>
              </a:rPr>
              <a:t>pairwise comparisons</a:t>
            </a:r>
            <a:r>
              <a:rPr lang="en-US" sz="2400" b="1" dirty="0">
                <a:latin typeface="Avenir Book" panose="02000503020000020003" pitchFamily="2" charset="0"/>
              </a:rPr>
              <a:t> </a:t>
            </a:r>
            <a:r>
              <a:rPr lang="en-US" sz="2400" dirty="0">
                <a:latin typeface="Avenir Book" panose="02000503020000020003" pitchFamily="2" charset="0"/>
              </a:rPr>
              <a:t>of gene expression, </a:t>
            </a:r>
            <a:r>
              <a:rPr lang="en-US" sz="2400" b="1" u="sng" dirty="0">
                <a:latin typeface="Avenir Book" panose="02000503020000020003" pitchFamily="2" charset="0"/>
              </a:rPr>
              <a:t>between pairs of cell clusters</a:t>
            </a:r>
            <a:r>
              <a:rPr lang="en-US" sz="2400" dirty="0">
                <a:latin typeface="Avenir Book" panose="02000503020000020003" pitchFamily="2" charset="0"/>
              </a:rPr>
              <a:t>, using some of the following tests: </a:t>
            </a:r>
          </a:p>
          <a:p>
            <a:pPr marL="139700">
              <a:spcBef>
                <a:spcPts val="1800"/>
              </a:spcBef>
              <a:buClr>
                <a:schemeClr val="dk1"/>
              </a:buClr>
              <a:buSzPts val="1400"/>
            </a:pPr>
            <a:endParaRPr lang="en-US" sz="2400" dirty="0">
              <a:latin typeface="Avenir Book" panose="02000503020000020003" pitchFamily="2" charset="0"/>
            </a:endParaRP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Wilcoxon rank sum test </a:t>
            </a: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Student’s t-test </a:t>
            </a: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Wald test in a generalized linear models – depend on a choice of distribution: </a:t>
            </a:r>
            <a:r>
              <a:rPr lang="en-US" sz="2400" dirty="0" err="1">
                <a:latin typeface="Avenir Book" panose="02000503020000020003" pitchFamily="2" charset="0"/>
              </a:rPr>
              <a:t>poisson</a:t>
            </a:r>
            <a:r>
              <a:rPr lang="en-US" sz="2400" dirty="0">
                <a:latin typeface="Avenir Book" panose="02000503020000020003" pitchFamily="2" charset="0"/>
              </a:rPr>
              <a:t> or negative binomial underlying negative binomial distribution. Use only for UMI-based datasets</a:t>
            </a: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Others…</a:t>
            </a:r>
          </a:p>
          <a:p>
            <a:pPr marL="482600" indent="-254000">
              <a:buClr>
                <a:schemeClr val="dk1"/>
              </a:buClr>
              <a:buSzPts val="1400"/>
            </a:pPr>
            <a:endParaRPr lang="en-US" sz="2400" dirty="0">
              <a:latin typeface="Avenir Book" panose="02000503020000020003" pitchFamily="2" charset="0"/>
            </a:endParaRPr>
          </a:p>
        </p:txBody>
      </p:sp>
      <p:sp>
        <p:nvSpPr>
          <p:cNvPr id="2" name="Todays talk">
            <a:extLst>
              <a:ext uri="{FF2B5EF4-FFF2-40B4-BE49-F238E27FC236}">
                <a16:creationId xmlns:a16="http://schemas.microsoft.com/office/drawing/2014/main" id="{9E16E9F3-2FC7-A1CA-DF29-67AB772A6B9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Comparing gene expression distributions</a:t>
            </a:r>
          </a:p>
        </p:txBody>
      </p:sp>
    </p:spTree>
    <p:extLst>
      <p:ext uri="{BB962C8B-B14F-4D97-AF65-F5344CB8AC3E}">
        <p14:creationId xmlns:p14="http://schemas.microsoft.com/office/powerpoint/2010/main" val="492643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2" name="Google Shape;642;p24"/>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chemeClr val="dk1"/>
                </a:solidFill>
                <a:latin typeface="Avenir"/>
                <a:ea typeface="Avenir"/>
                <a:cs typeface="Avenir"/>
                <a:sym typeface="Avenir"/>
              </a:rPr>
              <a:t>Soneson C. at </a:t>
            </a:r>
            <a:r>
              <a:rPr lang="en-US" sz="1200" i="1">
                <a:solidFill>
                  <a:schemeClr val="dk1"/>
                </a:solidFill>
                <a:latin typeface="Avenir"/>
                <a:ea typeface="Avenir"/>
                <a:cs typeface="Avenir"/>
                <a:sym typeface="Avenir"/>
              </a:rPr>
              <a:t>al. </a:t>
            </a:r>
            <a:r>
              <a:rPr lang="en-US" sz="1200">
                <a:solidFill>
                  <a:schemeClr val="dk1"/>
                </a:solidFill>
                <a:latin typeface="Avenir"/>
                <a:ea typeface="Avenir"/>
                <a:cs typeface="Avenir"/>
                <a:sym typeface="Avenir"/>
              </a:rPr>
              <a:t>(2018) </a:t>
            </a:r>
            <a:r>
              <a:rPr lang="en-US" sz="1200" i="1">
                <a:solidFill>
                  <a:schemeClr val="dk1"/>
                </a:solidFill>
                <a:latin typeface="Avenir"/>
                <a:ea typeface="Avenir"/>
                <a:cs typeface="Avenir"/>
                <a:sym typeface="Avenir"/>
              </a:rPr>
              <a:t>Nature Methods</a:t>
            </a:r>
            <a:r>
              <a:rPr lang="en-US" sz="1200">
                <a:solidFill>
                  <a:schemeClr val="dk1"/>
                </a:solidFill>
                <a:latin typeface="Avenir"/>
                <a:ea typeface="Avenir"/>
                <a:cs typeface="Avenir"/>
                <a:sym typeface="Avenir"/>
              </a:rPr>
              <a:t>. 15: 255-261.</a:t>
            </a:r>
            <a:endParaRPr/>
          </a:p>
        </p:txBody>
      </p:sp>
      <p:sp>
        <p:nvSpPr>
          <p:cNvPr id="643" name="Google Shape;643;p24"/>
          <p:cNvSpPr/>
          <p:nvPr/>
        </p:nvSpPr>
        <p:spPr>
          <a:xfrm>
            <a:off x="6172200" y="1507524"/>
            <a:ext cx="4293000" cy="400359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dirty="0">
                <a:solidFill>
                  <a:schemeClr val="dk1"/>
                </a:solidFill>
                <a:latin typeface="Avenir"/>
                <a:ea typeface="Avenir"/>
                <a:cs typeface="Avenir"/>
                <a:sym typeface="Avenir"/>
              </a:rPr>
              <a:t>There are many ways to test for differential expression!</a:t>
            </a:r>
          </a:p>
          <a:p>
            <a:pPr marL="0" marR="0" lvl="0" indent="0" algn="l" rtl="0">
              <a:spcBef>
                <a:spcPts val="0"/>
              </a:spcBef>
              <a:spcAft>
                <a:spcPts val="0"/>
              </a:spcAft>
              <a:buNone/>
            </a:pPr>
            <a:endParaRPr lang="en-US" sz="2400" dirty="0">
              <a:solidFill>
                <a:schemeClr val="dk1"/>
              </a:solidFill>
              <a:latin typeface="Avenir"/>
              <a:ea typeface="Avenir"/>
              <a:cs typeface="Avenir"/>
              <a:sym typeface="Avenir"/>
            </a:endParaRPr>
          </a:p>
          <a:p>
            <a:pPr marL="0" marR="0" lvl="0" indent="0" algn="l" rtl="0">
              <a:spcBef>
                <a:spcPts val="0"/>
              </a:spcBef>
              <a:spcAft>
                <a:spcPts val="0"/>
              </a:spcAft>
              <a:buNone/>
            </a:pPr>
            <a:r>
              <a:rPr lang="en-US" sz="2400" dirty="0">
                <a:solidFill>
                  <a:schemeClr val="dk1"/>
                </a:solidFill>
                <a:latin typeface="Avenir"/>
                <a:ea typeface="Avenir"/>
                <a:cs typeface="Avenir"/>
                <a:sym typeface="Avenir"/>
              </a:rPr>
              <a:t>It is difficult to establish a ground truth for differential expression in </a:t>
            </a:r>
            <a:r>
              <a:rPr lang="en-US" sz="2400" dirty="0" err="1">
                <a:solidFill>
                  <a:schemeClr val="dk1"/>
                </a:solidFill>
                <a:latin typeface="Avenir"/>
                <a:ea typeface="Avenir"/>
                <a:cs typeface="Avenir"/>
                <a:sym typeface="Avenir"/>
              </a:rPr>
              <a:t>scRNA</a:t>
            </a:r>
            <a:r>
              <a:rPr lang="en-US" sz="2400" dirty="0">
                <a:solidFill>
                  <a:schemeClr val="dk1"/>
                </a:solidFill>
                <a:latin typeface="Avenir"/>
                <a:ea typeface="Avenir"/>
                <a:cs typeface="Avenir"/>
                <a:sym typeface="Avenir"/>
              </a:rPr>
              <a:t>-seq data. Therefore, benchmarking is difficult.</a:t>
            </a:r>
            <a:endParaRPr sz="1800" dirty="0">
              <a:solidFill>
                <a:schemeClr val="dk1"/>
              </a:solidFill>
              <a:latin typeface="Avenir"/>
              <a:ea typeface="Avenir"/>
              <a:cs typeface="Avenir"/>
              <a:sym typeface="Avenir"/>
            </a:endParaRPr>
          </a:p>
        </p:txBody>
      </p:sp>
      <p:sp>
        <p:nvSpPr>
          <p:cNvPr id="2" name="Todays talk">
            <a:extLst>
              <a:ext uri="{FF2B5EF4-FFF2-40B4-BE49-F238E27FC236}">
                <a16:creationId xmlns:a16="http://schemas.microsoft.com/office/drawing/2014/main" id="{6498BA2D-E2A7-69E5-F792-48330742DA0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Differential expression analyses</a:t>
            </a:r>
          </a:p>
        </p:txBody>
      </p:sp>
      <p:pic>
        <p:nvPicPr>
          <p:cNvPr id="3" name="Picture 2">
            <a:extLst>
              <a:ext uri="{FF2B5EF4-FFF2-40B4-BE49-F238E27FC236}">
                <a16:creationId xmlns:a16="http://schemas.microsoft.com/office/drawing/2014/main" id="{A9A8C43C-79F3-80F7-4BAF-50F5791685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5313" y="1098549"/>
            <a:ext cx="4081984" cy="548245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2" name="Todays talk">
            <a:extLst>
              <a:ext uri="{FF2B5EF4-FFF2-40B4-BE49-F238E27FC236}">
                <a16:creationId xmlns:a16="http://schemas.microsoft.com/office/drawing/2014/main" id="{C0EDE85F-C53A-3532-9992-0B43290A72E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Differential expression analyses</a:t>
            </a:r>
          </a:p>
        </p:txBody>
      </p:sp>
      <p:pic>
        <p:nvPicPr>
          <p:cNvPr id="3" name="Picture 2">
            <a:extLst>
              <a:ext uri="{FF2B5EF4-FFF2-40B4-BE49-F238E27FC236}">
                <a16:creationId xmlns:a16="http://schemas.microsoft.com/office/drawing/2014/main" id="{46BA1A25-5AB9-6238-90FB-3F09F8D9293D}"/>
              </a:ext>
            </a:extLst>
          </p:cNvPr>
          <p:cNvPicPr>
            <a:picLocks noChangeAspect="1"/>
          </p:cNvPicPr>
          <p:nvPr/>
        </p:nvPicPr>
        <p:blipFill>
          <a:blip r:embed="rId3"/>
          <a:stretch>
            <a:fillRect/>
          </a:stretch>
        </p:blipFill>
        <p:spPr>
          <a:xfrm>
            <a:off x="890286" y="1098548"/>
            <a:ext cx="9609846" cy="52675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NA-Seq from fresh cells">
            <a:extLst>
              <a:ext uri="{FF2B5EF4-FFF2-40B4-BE49-F238E27FC236}">
                <a16:creationId xmlns:a16="http://schemas.microsoft.com/office/drawing/2014/main" id="{DFE208F4-EA75-919D-7794-0F6EFEB87594}"/>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Differentially expressed genes across biological conditions</a:t>
            </a:r>
            <a:endParaRPr lang="en-US" sz="3200" kern="0" dirty="0"/>
          </a:p>
        </p:txBody>
      </p:sp>
      <p:sp>
        <p:nvSpPr>
          <p:cNvPr id="8" name="TextBox 7">
            <a:extLst>
              <a:ext uri="{FF2B5EF4-FFF2-40B4-BE49-F238E27FC236}">
                <a16:creationId xmlns:a16="http://schemas.microsoft.com/office/drawing/2014/main" id="{059D7183-DCFE-E669-C9B3-BCB755106304}"/>
              </a:ext>
            </a:extLst>
          </p:cNvPr>
          <p:cNvSpPr txBox="1"/>
          <p:nvPr/>
        </p:nvSpPr>
        <p:spPr>
          <a:xfrm>
            <a:off x="0" y="1111522"/>
            <a:ext cx="8369085" cy="5109091"/>
          </a:xfrm>
          <a:prstGeom prst="rect">
            <a:avLst/>
          </a:prstGeom>
          <a:noFill/>
        </p:spPr>
        <p:txBody>
          <a:bodyPr wrap="square">
            <a:spAutoFit/>
          </a:bodyPr>
          <a:lstStyle/>
          <a:p>
            <a:pPr marL="139700" marR="0" lvl="0" indent="0" algn="l" defTabSz="914400" rtl="0" eaLnBrk="0" fontAlgn="base" latinLnBrk="0" hangingPunct="0">
              <a:spcBef>
                <a:spcPts val="0"/>
              </a:spcBef>
              <a:spcAft>
                <a:spcPts val="1800"/>
              </a:spcAft>
              <a:buClrTx/>
              <a:buSzPts val="1400"/>
              <a:buFont typeface="Arial" charset="0"/>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When detecting gene differentially expressed across different biological conditions (e.g. case vs control, treated vs untreated, etc…), what is the replicate? A single cell? A sample?</a:t>
            </a:r>
          </a:p>
          <a:p>
            <a:pPr marL="139700" marR="0" lvl="0" indent="0" algn="l" defTabSz="914400" rtl="0" eaLnBrk="0" fontAlgn="base" latinLnBrk="0" hangingPunct="0">
              <a:spcBef>
                <a:spcPts val="0"/>
              </a:spcBef>
              <a:spcAft>
                <a:spcPts val="1800"/>
              </a:spcAft>
              <a:buClrTx/>
              <a:buSzPts val="1400"/>
              <a:buFont typeface="Arial" charset="0"/>
              <a:buNone/>
              <a:tabLst/>
              <a:defRPr/>
            </a:pP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Treating a single cell as a replicate will lead to false discoveries so treat p-values</a:t>
            </a:r>
            <a:r>
              <a:rPr kumimoji="0" lang="en-GB" sz="2000" b="1" i="0" u="sng"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with care</a:t>
            </a: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lang="en-GB" sz="2000" b="1" u="sng" kern="1200" dirty="0">
                <a:solidFill>
                  <a:prstClr val="black"/>
                </a:solidFill>
                <a:latin typeface="Arial" panose="020B0604020202020204" pitchFamily="34" charset="0"/>
                <a:ea typeface="+mn-ea"/>
                <a:cs typeface="Arial" panose="020B0604020202020204" pitchFamily="34" charset="0"/>
              </a:rPr>
              <a:t>C</a:t>
            </a:r>
            <a:r>
              <a:rPr kumimoji="0" lang="en-GB" sz="2000" b="1" i="0" u="sng"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onsider</a:t>
            </a: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using </a:t>
            </a:r>
            <a:r>
              <a:rPr kumimoji="0" lang="en-GB" sz="2000" b="1" i="0" u="sng"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pseudobulk</a:t>
            </a: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models or mixed effect models when comparing samples across conditions as an alternative.</a:t>
            </a:r>
          </a:p>
          <a:p>
            <a:pPr marL="425450" marR="0" lvl="0" indent="-285750" algn="l" defTabSz="914400" rtl="0" eaLnBrk="0" fontAlgn="base" latinLnBrk="0" hangingPunct="0">
              <a:lnSpc>
                <a:spcPct val="100000"/>
              </a:lnSpc>
              <a:spcBef>
                <a:spcPts val="0"/>
              </a:spcBef>
              <a:spcAft>
                <a:spcPts val="1800"/>
              </a:spcAft>
              <a:buClrTx/>
              <a:buSzPts val="14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Crowell, Helena L., et al. "Muscat detects subpopulation-specific state transitions from multi-sample multi-condition single-cell transcriptomics data." </a:t>
            </a:r>
            <a:r>
              <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Nature communications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(2020).</a:t>
            </a:r>
          </a:p>
          <a:p>
            <a:pPr marL="425450" marR="0" lvl="0" indent="-285750" algn="l" defTabSz="914400" rtl="0" eaLnBrk="0" fontAlgn="base" latinLnBrk="0" hangingPunct="0">
              <a:lnSpc>
                <a:spcPct val="100000"/>
              </a:lnSpc>
              <a:spcBef>
                <a:spcPts val="0"/>
              </a:spcBef>
              <a:spcAft>
                <a:spcPts val="1800"/>
              </a:spcAft>
              <a:buClrTx/>
              <a:buSzPts val="14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Squair, Jordan W., et al. "Confronting false discoveries in single-cell differential expression." </a:t>
            </a:r>
            <a:r>
              <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Nature communications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(2021).</a:t>
            </a:r>
            <a:endParaRPr kumimoji="0" lang="en-GB"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25450" marR="0" lvl="0" indent="-285750" algn="l" defTabSz="914400" rtl="0" eaLnBrk="0" fontAlgn="base" latinLnBrk="0" hangingPunct="0">
              <a:lnSpc>
                <a:spcPct val="100000"/>
              </a:lnSpc>
              <a:spcBef>
                <a:spcPts val="0"/>
              </a:spcBef>
              <a:spcAft>
                <a:spcPts val="1800"/>
              </a:spcAft>
              <a:buClrTx/>
              <a:buSzPts val="1400"/>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https://</a:t>
            </a: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www.nxn.se</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/valent/2019/2/15/handling-confounded-samples-for-differential-expression-in-scrna-seq-experiments</a:t>
            </a:r>
          </a:p>
        </p:txBody>
      </p:sp>
      <p:pic>
        <p:nvPicPr>
          <p:cNvPr id="9" name="Picture 8">
            <a:extLst>
              <a:ext uri="{FF2B5EF4-FFF2-40B4-BE49-F238E27FC236}">
                <a16:creationId xmlns:a16="http://schemas.microsoft.com/office/drawing/2014/main" id="{6A7EC3F0-F5F6-B704-E7E7-222735A352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99621" y="2073457"/>
            <a:ext cx="3592379" cy="4180114"/>
          </a:xfrm>
          <a:prstGeom prst="rect">
            <a:avLst/>
          </a:prstGeom>
        </p:spPr>
      </p:pic>
    </p:spTree>
    <p:extLst>
      <p:ext uri="{BB962C8B-B14F-4D97-AF65-F5344CB8AC3E}">
        <p14:creationId xmlns:p14="http://schemas.microsoft.com/office/powerpoint/2010/main" val="1969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bg1">
                    <a:lumMod val="50000"/>
                  </a:schemeClr>
                </a:solidFill>
                <a:latin typeface="Avenir Book" charset="0"/>
                <a:ea typeface="Avenir Book" charset="0"/>
                <a:cs typeface="Avenir Book" charset="0"/>
              </a:rPr>
              <a:t>3a. Embeddings.</a:t>
            </a:r>
          </a:p>
          <a:p>
            <a:pPr marL="0" indent="0">
              <a:buNone/>
            </a:pPr>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3b. Clustering.</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3c. Differential expression.</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3d.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3 – cell annotation</a:t>
            </a:r>
          </a:p>
        </p:txBody>
      </p:sp>
    </p:spTree>
    <p:extLst>
      <p:ext uri="{BB962C8B-B14F-4D97-AF65-F5344CB8AC3E}">
        <p14:creationId xmlns:p14="http://schemas.microsoft.com/office/powerpoint/2010/main" val="3876135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tx1"/>
                </a:solidFill>
                <a:latin typeface="Avenir Book" charset="0"/>
                <a:ea typeface="Avenir Book" charset="0"/>
                <a:cs typeface="Avenir Book" charset="0"/>
              </a:rPr>
              <a:t>3a. Embeddings</a:t>
            </a:r>
          </a:p>
          <a:p>
            <a:pPr marL="0" indent="0">
              <a:buNone/>
            </a:pPr>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3b. Clustering</a:t>
            </a:r>
          </a:p>
          <a:p>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3c. Differential expression</a:t>
            </a:r>
          </a:p>
          <a:p>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3d.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3 – cell annotation</a:t>
            </a:r>
          </a:p>
        </p:txBody>
      </p:sp>
    </p:spTree>
    <p:extLst>
      <p:ext uri="{BB962C8B-B14F-4D97-AF65-F5344CB8AC3E}">
        <p14:creationId xmlns:p14="http://schemas.microsoft.com/office/powerpoint/2010/main" val="3826947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4EDCDCA6-5987-1356-1941-58BAE39A909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Cell state annotation</a:t>
            </a:r>
          </a:p>
        </p:txBody>
      </p:sp>
      <p:sp>
        <p:nvSpPr>
          <p:cNvPr id="7" name="TextBox 6">
            <a:extLst>
              <a:ext uri="{FF2B5EF4-FFF2-40B4-BE49-F238E27FC236}">
                <a16:creationId xmlns:a16="http://schemas.microsoft.com/office/drawing/2014/main" id="{EC4DC703-262B-0306-4752-4D9B78B4DE51}"/>
              </a:ext>
            </a:extLst>
          </p:cNvPr>
          <p:cNvSpPr txBox="1"/>
          <p:nvPr/>
        </p:nvSpPr>
        <p:spPr>
          <a:xfrm>
            <a:off x="8352430" y="1362806"/>
            <a:ext cx="3839570" cy="1938992"/>
          </a:xfrm>
          <a:prstGeom prst="rect">
            <a:avLst/>
          </a:prstGeom>
          <a:noFill/>
        </p:spPr>
        <p:txBody>
          <a:bodyPr wrap="square">
            <a:spAutoFit/>
          </a:bodyPr>
          <a:lstStyle/>
          <a:p>
            <a:r>
              <a:rPr lang="en-US" sz="2400" dirty="0">
                <a:latin typeface="Avenir Book" panose="02000503020000020003" pitchFamily="2" charset="0"/>
              </a:rPr>
              <a:t>Cell types are identified by inspecting genes differentially expressed in one cluster relative to other clusters.</a:t>
            </a:r>
          </a:p>
        </p:txBody>
      </p:sp>
      <p:sp>
        <p:nvSpPr>
          <p:cNvPr id="9" name="TextBox 8">
            <a:extLst>
              <a:ext uri="{FF2B5EF4-FFF2-40B4-BE49-F238E27FC236}">
                <a16:creationId xmlns:a16="http://schemas.microsoft.com/office/drawing/2014/main" id="{00425959-DC26-AA65-3ADC-2FC6941E27E8}"/>
              </a:ext>
            </a:extLst>
          </p:cNvPr>
          <p:cNvSpPr txBox="1"/>
          <p:nvPr/>
        </p:nvSpPr>
        <p:spPr>
          <a:xfrm>
            <a:off x="209624" y="1366334"/>
            <a:ext cx="3120430" cy="2739211"/>
          </a:xfrm>
          <a:prstGeom prst="rect">
            <a:avLst/>
          </a:prstGeom>
          <a:noFill/>
        </p:spPr>
        <p:txBody>
          <a:bodyPr wrap="square" rtlCol="0">
            <a:spAutoFit/>
          </a:bodyPr>
          <a:lstStyle/>
          <a:p>
            <a:r>
              <a:rPr lang="en-US" sz="2400" dirty="0">
                <a:latin typeface="Avenir Book" panose="02000503020000020003" pitchFamily="2" charset="0"/>
              </a:rPr>
              <a:t>500K immune cells collected from healthy humans. </a:t>
            </a:r>
          </a:p>
          <a:p>
            <a:pPr marL="342900" indent="-342900">
              <a:buFont typeface="Arial" panose="020B0604020202020204" pitchFamily="34" charset="0"/>
              <a:buChar char="•"/>
            </a:pPr>
            <a:r>
              <a:rPr lang="en-US" sz="2000" dirty="0">
                <a:latin typeface="Avenir Book" panose="02000503020000020003" pitchFamily="2" charset="0"/>
              </a:rPr>
              <a:t>Immune cells are colored by their cluster identity and visualized in a </a:t>
            </a:r>
            <a:r>
              <a:rPr lang="en-US" sz="2000" dirty="0" err="1">
                <a:latin typeface="Avenir Book" panose="02000503020000020003" pitchFamily="2" charset="0"/>
              </a:rPr>
              <a:t>tSNE</a:t>
            </a:r>
            <a:r>
              <a:rPr lang="en-US" sz="2000" dirty="0">
                <a:latin typeface="Avenir Book" panose="02000503020000020003" pitchFamily="2" charset="0"/>
              </a:rPr>
              <a:t> embedding.</a:t>
            </a:r>
          </a:p>
        </p:txBody>
      </p:sp>
      <p:pic>
        <p:nvPicPr>
          <p:cNvPr id="2" name="Picture 1">
            <a:extLst>
              <a:ext uri="{FF2B5EF4-FFF2-40B4-BE49-F238E27FC236}">
                <a16:creationId xmlns:a16="http://schemas.microsoft.com/office/drawing/2014/main" id="{F9156352-E1B8-59E1-5E9F-AAFBAEF30FE3}"/>
              </a:ext>
            </a:extLst>
          </p:cNvPr>
          <p:cNvPicPr>
            <a:picLocks noChangeAspect="1"/>
          </p:cNvPicPr>
          <p:nvPr/>
        </p:nvPicPr>
        <p:blipFill>
          <a:blip r:embed="rId2"/>
          <a:stretch>
            <a:fillRect/>
          </a:stretch>
        </p:blipFill>
        <p:spPr>
          <a:xfrm>
            <a:off x="2840630" y="1098549"/>
            <a:ext cx="5511800" cy="5740400"/>
          </a:xfrm>
          <a:prstGeom prst="rect">
            <a:avLst/>
          </a:prstGeom>
        </p:spPr>
      </p:pic>
    </p:spTree>
    <p:extLst>
      <p:ext uri="{BB962C8B-B14F-4D97-AF65-F5344CB8AC3E}">
        <p14:creationId xmlns:p14="http://schemas.microsoft.com/office/powerpoint/2010/main" val="50674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13D4B8-6E9F-754D-82AE-1B9DDD2C9F17}"/>
              </a:ext>
            </a:extLst>
          </p:cNvPr>
          <p:cNvSpPr>
            <a:spLocks noGrp="1"/>
          </p:cNvSpPr>
          <p:nvPr>
            <p:ph type="body" idx="1"/>
          </p:nvPr>
        </p:nvSpPr>
        <p:spPr>
          <a:xfrm>
            <a:off x="609604" y="914402"/>
            <a:ext cx="10972792" cy="4768850"/>
          </a:xfrm>
        </p:spPr>
        <p:txBody>
          <a:bodyPr/>
          <a:lstStyle/>
          <a:p>
            <a:r>
              <a:rPr lang="en-US" dirty="0">
                <a:latin typeface="Avenir Book" panose="02000503020000020003" pitchFamily="2" charset="0"/>
              </a:rPr>
              <a:t>Annotating cells in single-cell gene expression data is a challenge</a:t>
            </a:r>
          </a:p>
          <a:p>
            <a:pPr lvl="1"/>
            <a:r>
              <a:rPr lang="en-US" dirty="0">
                <a:latin typeface="Avenir Book" panose="02000503020000020003" pitchFamily="2" charset="0"/>
              </a:rPr>
              <a:t>-What is a cell type?</a:t>
            </a:r>
          </a:p>
          <a:p>
            <a:pPr lvl="1"/>
            <a:r>
              <a:rPr lang="en-US" dirty="0">
                <a:latin typeface="Avenir Book" panose="02000503020000020003" pitchFamily="2" charset="0"/>
              </a:rPr>
              <a:t> 	Gene expression is not discrete but mostly a continuum</a:t>
            </a:r>
          </a:p>
          <a:p>
            <a:pPr lvl="1"/>
            <a:r>
              <a:rPr lang="en-US" dirty="0">
                <a:latin typeface="Avenir Book" panose="02000503020000020003" pitchFamily="2" charset="0"/>
              </a:rPr>
              <a:t>	Gene expression ≠ cellular function </a:t>
            </a:r>
          </a:p>
          <a:p>
            <a:pPr lvl="1"/>
            <a:r>
              <a:rPr lang="en-US" dirty="0">
                <a:latin typeface="Avenir Book" panose="02000503020000020003" pitchFamily="2" charset="0"/>
              </a:rPr>
              <a:t>-Resolution</a:t>
            </a:r>
          </a:p>
          <a:p>
            <a:pPr lvl="1"/>
            <a:r>
              <a:rPr lang="en-US" dirty="0">
                <a:latin typeface="Avenir Book" panose="02000503020000020003" pitchFamily="2" charset="0"/>
              </a:rPr>
              <a:t>	Subsets</a:t>
            </a:r>
          </a:p>
          <a:p>
            <a:pPr lvl="1"/>
            <a:r>
              <a:rPr lang="en-US" dirty="0">
                <a:latin typeface="Avenir Book" panose="02000503020000020003" pitchFamily="2" charset="0"/>
              </a:rPr>
              <a:t>	Phenotypes</a:t>
            </a:r>
          </a:p>
          <a:p>
            <a:pPr lvl="1"/>
            <a:r>
              <a:rPr lang="en-US" dirty="0">
                <a:latin typeface="Avenir Book" panose="02000503020000020003" pitchFamily="2" charset="0"/>
              </a:rPr>
              <a:t>	Differentiation</a:t>
            </a:r>
          </a:p>
          <a:p>
            <a:pPr lvl="1"/>
            <a:endParaRPr lang="en-US" dirty="0">
              <a:latin typeface="Avenir Book" panose="02000503020000020003" pitchFamily="2" charset="0"/>
            </a:endParaRPr>
          </a:p>
        </p:txBody>
      </p:sp>
      <p:sp>
        <p:nvSpPr>
          <p:cNvPr id="6" name="Content Placeholder 5">
            <a:extLst>
              <a:ext uri="{FF2B5EF4-FFF2-40B4-BE49-F238E27FC236}">
                <a16:creationId xmlns:a16="http://schemas.microsoft.com/office/drawing/2014/main" id="{82D64199-9091-754A-8F0A-86D2E2A064A1}"/>
              </a:ext>
            </a:extLst>
          </p:cNvPr>
          <p:cNvSpPr>
            <a:spLocks noGrp="1"/>
          </p:cNvSpPr>
          <p:nvPr>
            <p:ph sz="quarter" idx="13"/>
          </p:nvPr>
        </p:nvSpPr>
        <p:spPr>
          <a:xfrm>
            <a:off x="1667640" y="6065134"/>
            <a:ext cx="7861300" cy="673100"/>
          </a:xfrm>
        </p:spPr>
        <p:txBody>
          <a:bodyPr>
            <a:normAutofit/>
          </a:bodyPr>
          <a:lstStyle/>
          <a:p>
            <a:r>
              <a:rPr lang="en-US" dirty="0" err="1">
                <a:latin typeface="Avenir Book" panose="02000503020000020003" pitchFamily="2" charset="0"/>
              </a:rPr>
              <a:t>Seumois</a:t>
            </a:r>
            <a:r>
              <a:rPr lang="en-US" dirty="0">
                <a:latin typeface="Avenir Book" panose="02000503020000020003" pitchFamily="2" charset="0"/>
              </a:rPr>
              <a:t> G, </a:t>
            </a:r>
            <a:r>
              <a:rPr lang="en-US" dirty="0" err="1">
                <a:latin typeface="Avenir Book" panose="02000503020000020003" pitchFamily="2" charset="0"/>
              </a:rPr>
              <a:t>Vijayanand</a:t>
            </a:r>
            <a:r>
              <a:rPr lang="en-US" dirty="0">
                <a:latin typeface="Avenir Book" panose="02000503020000020003" pitchFamily="2" charset="0"/>
              </a:rPr>
              <a:t> P 2019 . </a:t>
            </a:r>
            <a:r>
              <a:rPr lang="en-US" i="1" dirty="0">
                <a:latin typeface="Avenir Book" panose="02000503020000020003" pitchFamily="2" charset="0"/>
              </a:rPr>
              <a:t>J Allergy Clin Immunol</a:t>
            </a:r>
            <a:r>
              <a:rPr lang="en-US" dirty="0">
                <a:latin typeface="Avenir Book" panose="02000503020000020003" pitchFamily="2" charset="0"/>
              </a:rPr>
              <a:t>. </a:t>
            </a:r>
          </a:p>
        </p:txBody>
      </p:sp>
      <p:sp>
        <p:nvSpPr>
          <p:cNvPr id="5" name="scRNA-Seq from fresh cells">
            <a:extLst>
              <a:ext uri="{FF2B5EF4-FFF2-40B4-BE49-F238E27FC236}">
                <a16:creationId xmlns:a16="http://schemas.microsoft.com/office/drawing/2014/main" id="{86F4B26B-2E8F-5427-5F8C-573063842F66}"/>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Add biology to your data!</a:t>
            </a:r>
          </a:p>
        </p:txBody>
      </p:sp>
      <p:pic>
        <p:nvPicPr>
          <p:cNvPr id="2" name="Picture 1">
            <a:extLst>
              <a:ext uri="{FF2B5EF4-FFF2-40B4-BE49-F238E27FC236}">
                <a16:creationId xmlns:a16="http://schemas.microsoft.com/office/drawing/2014/main" id="{BEEB4C0C-F8EC-4B13-9CEA-2372F28B1AF6}"/>
              </a:ext>
            </a:extLst>
          </p:cNvPr>
          <p:cNvPicPr>
            <a:picLocks noChangeAspect="1"/>
          </p:cNvPicPr>
          <p:nvPr/>
        </p:nvPicPr>
        <p:blipFill>
          <a:blip r:embed="rId2"/>
          <a:stretch>
            <a:fillRect/>
          </a:stretch>
        </p:blipFill>
        <p:spPr>
          <a:xfrm>
            <a:off x="4574690" y="2657354"/>
            <a:ext cx="6957552" cy="3407780"/>
          </a:xfrm>
          <a:prstGeom prst="rect">
            <a:avLst/>
          </a:prstGeom>
        </p:spPr>
      </p:pic>
    </p:spTree>
    <p:extLst>
      <p:ext uri="{BB962C8B-B14F-4D97-AF65-F5344CB8AC3E}">
        <p14:creationId xmlns:p14="http://schemas.microsoft.com/office/powerpoint/2010/main" val="3105916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r>
              <a:rPr lang="en-US" dirty="0">
                <a:latin typeface="Avenir Book" panose="02000503020000020003" pitchFamily="2" charset="0"/>
              </a:rPr>
              <a:t>Three main approaches to assigning clusters</a:t>
            </a:r>
          </a:p>
          <a:p>
            <a:pPr lvl="1"/>
            <a:r>
              <a:rPr lang="en-US" sz="1867" dirty="0">
                <a:latin typeface="Avenir Book" panose="02000503020000020003" pitchFamily="2" charset="0"/>
              </a:rPr>
              <a:t>Annotating based on known marker genes</a:t>
            </a:r>
          </a:p>
          <a:p>
            <a:pPr lvl="1"/>
            <a:r>
              <a:rPr lang="en-US" sz="1867" dirty="0">
                <a:latin typeface="Avenir Book" panose="02000503020000020003" pitchFamily="2" charset="0"/>
              </a:rPr>
              <a:t>Annotating on differential gene expression</a:t>
            </a:r>
          </a:p>
          <a:p>
            <a:pPr lvl="1"/>
            <a:r>
              <a:rPr lang="en-US" sz="1867" dirty="0">
                <a:latin typeface="Avenir Book" panose="02000503020000020003" pitchFamily="2" charset="0"/>
              </a:rPr>
              <a:t>Annotating on previously reported module scoring</a:t>
            </a:r>
          </a:p>
          <a:p>
            <a:r>
              <a:rPr lang="en-US" dirty="0">
                <a:latin typeface="Avenir Book" panose="02000503020000020003" pitchFamily="2" charset="0"/>
              </a:rPr>
              <a:t>Edge cases</a:t>
            </a:r>
          </a:p>
          <a:p>
            <a:pPr lvl="1"/>
            <a:r>
              <a:rPr lang="en-US" sz="1867" dirty="0">
                <a:latin typeface="Avenir Book" panose="02000503020000020003" pitchFamily="2" charset="0"/>
              </a:rPr>
              <a:t>Doublets</a:t>
            </a:r>
          </a:p>
          <a:p>
            <a:pPr lvl="1"/>
            <a:r>
              <a:rPr lang="en-US" sz="1867" dirty="0">
                <a:latin typeface="Avenir Book" panose="02000503020000020003" pitchFamily="2" charset="0"/>
              </a:rPr>
              <a:t>Low-quality cells</a:t>
            </a:r>
          </a:p>
          <a:p>
            <a:pPr lvl="1"/>
            <a:r>
              <a:rPr lang="en-US" sz="1867" dirty="0">
                <a:latin typeface="Avenir Book" panose="02000503020000020003" pitchFamily="2" charset="0"/>
              </a:rPr>
              <a:t>Host-pathogen annotations</a:t>
            </a:r>
          </a:p>
          <a:p>
            <a:r>
              <a:rPr lang="en-US" dirty="0">
                <a:latin typeface="Avenir Book" panose="02000503020000020003" pitchFamily="2" charset="0"/>
              </a:rPr>
              <a:t>Clustering accuracy</a:t>
            </a:r>
          </a:p>
          <a:p>
            <a:pPr lvl="1"/>
            <a:r>
              <a:rPr lang="en-US" sz="1867" dirty="0">
                <a:latin typeface="Avenir Book" panose="02000503020000020003" pitchFamily="2" charset="0"/>
              </a:rPr>
              <a:t>Over-clustering</a:t>
            </a:r>
          </a:p>
          <a:p>
            <a:pPr lvl="1"/>
            <a:r>
              <a:rPr lang="en-US" sz="1867" dirty="0">
                <a:latin typeface="Avenir Book" panose="02000503020000020003" pitchFamily="2" charset="0"/>
              </a:rPr>
              <a:t>Under-clustering</a:t>
            </a:r>
          </a:p>
          <a:p>
            <a:pPr lvl="1"/>
            <a:r>
              <a:rPr lang="en-US" sz="1867" dirty="0">
                <a:latin typeface="Avenir Book" panose="02000503020000020003" pitchFamily="2" charset="0"/>
              </a:rPr>
              <a:t>Iterative clustering </a:t>
            </a: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BE9D79FA-93F5-15D2-AB83-56D3591ED207}"/>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1: De novo cluster annotation</a:t>
            </a:r>
          </a:p>
        </p:txBody>
      </p:sp>
    </p:spTree>
    <p:extLst>
      <p:ext uri="{BB962C8B-B14F-4D97-AF65-F5344CB8AC3E}">
        <p14:creationId xmlns:p14="http://schemas.microsoft.com/office/powerpoint/2010/main" val="367419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08ABA0-1C9F-8F44-8A85-E0C212CDB6CC}"/>
              </a:ext>
            </a:extLst>
          </p:cNvPr>
          <p:cNvSpPr>
            <a:spLocks noGrp="1"/>
          </p:cNvSpPr>
          <p:nvPr>
            <p:ph type="body" idx="1"/>
          </p:nvPr>
        </p:nvSpPr>
        <p:spPr/>
        <p:txBody>
          <a:bodyPr/>
          <a:lstStyle/>
          <a:p>
            <a:r>
              <a:rPr lang="en-US" dirty="0">
                <a:latin typeface="Avenir Book" panose="02000503020000020003" pitchFamily="2" charset="0"/>
              </a:rPr>
              <a:t>Requires understanding of expected cell types and their markers</a:t>
            </a:r>
          </a:p>
          <a:p>
            <a:pPr lvl="1"/>
            <a:r>
              <a:rPr lang="en-US" sz="1867" dirty="0">
                <a:latin typeface="Avenir Book" panose="02000503020000020003" pitchFamily="2" charset="0"/>
              </a:rPr>
              <a:t>Biological expertise here is critical</a:t>
            </a:r>
          </a:p>
          <a:p>
            <a:r>
              <a:rPr lang="en-US" dirty="0">
                <a:latin typeface="Avenir Book" panose="02000503020000020003" pitchFamily="2" charset="0"/>
              </a:rPr>
              <a:t>Many protein and RNA markers overlap</a:t>
            </a:r>
          </a:p>
          <a:p>
            <a:pPr lvl="1"/>
            <a:r>
              <a:rPr lang="en-US" sz="1867" dirty="0">
                <a:latin typeface="Avenir Book" panose="02000503020000020003" pitchFamily="2" charset="0"/>
              </a:rPr>
              <a:t>However, not all protein markers translate well into RNA space</a:t>
            </a:r>
          </a:p>
          <a:p>
            <a:r>
              <a:rPr lang="en-US" dirty="0">
                <a:latin typeface="Avenir Book" panose="02000503020000020003" pitchFamily="2" charset="0"/>
              </a:rPr>
              <a:t>Experience with cell types in sample and scRNA-seq will help identify which protein markers do or do not translate to RNA space </a:t>
            </a:r>
          </a:p>
          <a:p>
            <a:r>
              <a:rPr lang="en-US" dirty="0">
                <a:latin typeface="Avenir Book" panose="02000503020000020003" pitchFamily="2" charset="0"/>
              </a:rPr>
              <a:t>Most useful for identifying coarse cell types and some cell states, but difficult to annotate pathological cell states in disease</a:t>
            </a:r>
          </a:p>
        </p:txBody>
      </p:sp>
      <p:sp>
        <p:nvSpPr>
          <p:cNvPr id="7" name="scRNA-Seq from fresh cells">
            <a:extLst>
              <a:ext uri="{FF2B5EF4-FFF2-40B4-BE49-F238E27FC236}">
                <a16:creationId xmlns:a16="http://schemas.microsoft.com/office/drawing/2014/main" id="{1E445DC1-F141-534A-6E45-806A087A767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based on known marker genes</a:t>
            </a:r>
          </a:p>
        </p:txBody>
      </p:sp>
    </p:spTree>
    <p:extLst>
      <p:ext uri="{BB962C8B-B14F-4D97-AF65-F5344CB8AC3E}">
        <p14:creationId xmlns:p14="http://schemas.microsoft.com/office/powerpoint/2010/main" val="399364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FFAE6D-856E-1B4E-A12C-A3684928362A}"/>
              </a:ext>
            </a:extLst>
          </p:cNvPr>
          <p:cNvSpPr>
            <a:spLocks noGrp="1"/>
          </p:cNvSpPr>
          <p:nvPr>
            <p:ph type="body" idx="1"/>
          </p:nvPr>
        </p:nvSpPr>
        <p:spPr/>
        <p:txBody>
          <a:bodyPr/>
          <a:lstStyle/>
          <a:p>
            <a:r>
              <a:rPr lang="en-US" dirty="0">
                <a:latin typeface="Avenir Book" panose="02000503020000020003" pitchFamily="2" charset="0"/>
              </a:rPr>
              <a:t>Begin with one-against-all differential gene expression</a:t>
            </a:r>
          </a:p>
          <a:p>
            <a:pPr lvl="1"/>
            <a:r>
              <a:rPr lang="en-US" sz="1867" dirty="0">
                <a:latin typeface="Avenir Book" panose="02000503020000020003" pitchFamily="2" charset="0"/>
              </a:rPr>
              <a:t>Easier to annotate based on upregulated rather than downregulated genes</a:t>
            </a:r>
          </a:p>
          <a:p>
            <a:r>
              <a:rPr lang="en-US" dirty="0">
                <a:latin typeface="Avenir Book" panose="02000503020000020003" pitchFamily="2" charset="0"/>
              </a:rPr>
              <a:t>Known marker genes that are highly expressed should show up here</a:t>
            </a:r>
          </a:p>
          <a:p>
            <a:pPr lvl="1"/>
            <a:r>
              <a:rPr lang="en-US" sz="1867" dirty="0">
                <a:latin typeface="Avenir Book" panose="02000503020000020003" pitchFamily="2" charset="0"/>
              </a:rPr>
              <a:t>May not depending on differential gene expression cutoffs</a:t>
            </a:r>
          </a:p>
          <a:p>
            <a:r>
              <a:rPr lang="en-US" dirty="0">
                <a:latin typeface="Avenir Book" panose="02000503020000020003" pitchFamily="2" charset="0"/>
              </a:rPr>
              <a:t>Top 20 to 30 genes should give an indication of the cell states as well as cell type</a:t>
            </a:r>
          </a:p>
          <a:p>
            <a:pPr lvl="1"/>
            <a:r>
              <a:rPr lang="en-US" sz="1867" dirty="0">
                <a:latin typeface="Avenir Book" panose="02000503020000020003" pitchFamily="2" charset="0"/>
              </a:rPr>
              <a:t>Ex. Inflammatory, anti-viral, low-quality, etc.</a:t>
            </a:r>
          </a:p>
          <a:p>
            <a:endParaRPr lang="en-US" dirty="0">
              <a:latin typeface="Avenir Book" panose="02000503020000020003" pitchFamily="2" charset="0"/>
            </a:endParaRPr>
          </a:p>
          <a:p>
            <a:endParaRPr lang="en-US" dirty="0">
              <a:latin typeface="Avenir Book" panose="02000503020000020003" pitchFamily="2" charset="0"/>
            </a:endParaRPr>
          </a:p>
        </p:txBody>
      </p:sp>
      <p:sp>
        <p:nvSpPr>
          <p:cNvPr id="10" name="scRNA-Seq from fresh cells">
            <a:extLst>
              <a:ext uri="{FF2B5EF4-FFF2-40B4-BE49-F238E27FC236}">
                <a16:creationId xmlns:a16="http://schemas.microsoft.com/office/drawing/2014/main" id="{EAD95AFF-74CA-DCE9-6B3E-9DFE348B27DB}"/>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on differential gene expression</a:t>
            </a:r>
          </a:p>
        </p:txBody>
      </p:sp>
    </p:spTree>
    <p:extLst>
      <p:ext uri="{BB962C8B-B14F-4D97-AF65-F5344CB8AC3E}">
        <p14:creationId xmlns:p14="http://schemas.microsoft.com/office/powerpoint/2010/main" val="20889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66127F-81C5-EA44-A10B-8F3F966ECF21}"/>
              </a:ext>
            </a:extLst>
          </p:cNvPr>
          <p:cNvSpPr>
            <a:spLocks noGrp="1"/>
          </p:cNvSpPr>
          <p:nvPr>
            <p:ph type="body" idx="1"/>
          </p:nvPr>
        </p:nvSpPr>
        <p:spPr/>
        <p:txBody>
          <a:bodyPr/>
          <a:lstStyle/>
          <a:p>
            <a:r>
              <a:rPr lang="en-US" dirty="0">
                <a:latin typeface="Avenir Book" panose="02000503020000020003" pitchFamily="2" charset="0"/>
              </a:rPr>
              <a:t>This is an iterative process</a:t>
            </a:r>
          </a:p>
          <a:p>
            <a:pPr lvl="1"/>
            <a:r>
              <a:rPr lang="en-US" sz="1867" dirty="0">
                <a:latin typeface="Avenir Book" panose="02000503020000020003" pitchFamily="2" charset="0"/>
              </a:rPr>
              <a:t>You should not expect to be able to confidently identify all your cell clusters on your first pass</a:t>
            </a:r>
          </a:p>
          <a:p>
            <a:r>
              <a:rPr lang="en-US" dirty="0">
                <a:latin typeface="Avenir Book" panose="02000503020000020003" pitchFamily="2" charset="0"/>
              </a:rPr>
              <a:t>There will likely be clusters that are very similar to each other</a:t>
            </a:r>
          </a:p>
          <a:p>
            <a:pPr lvl="1"/>
            <a:r>
              <a:rPr lang="en-US" sz="1867" dirty="0">
                <a:latin typeface="Avenir Book" panose="02000503020000020003" pitchFamily="2" charset="0"/>
              </a:rPr>
              <a:t>Run differential gene expression between those similar clusters ONLY to figure out what’s different between them</a:t>
            </a:r>
          </a:p>
          <a:p>
            <a:pPr lvl="1"/>
            <a:r>
              <a:rPr lang="en-US" sz="1867" dirty="0">
                <a:latin typeface="Avenir Book" panose="02000503020000020003" pitchFamily="2" charset="0"/>
              </a:rPr>
              <a:t>If differential gene expression doesn’t make sense biologically, combine clusters into one</a:t>
            </a:r>
          </a:p>
          <a:p>
            <a:r>
              <a:rPr lang="en-US" dirty="0">
                <a:latin typeface="Avenir Book" panose="02000503020000020003" pitchFamily="2" charset="0"/>
              </a:rPr>
              <a:t>Continue to iterate and re-check work as you go</a:t>
            </a: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B0F38B00-6903-0E62-302B-26F2C5F2F0D1}"/>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on differential gene expression (cont’d)</a:t>
            </a:r>
          </a:p>
        </p:txBody>
      </p:sp>
    </p:spTree>
    <p:extLst>
      <p:ext uri="{BB962C8B-B14F-4D97-AF65-F5344CB8AC3E}">
        <p14:creationId xmlns:p14="http://schemas.microsoft.com/office/powerpoint/2010/main" val="358173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B7EA8-0C7F-FC4C-9CF2-CB1E4F491FE1}"/>
              </a:ext>
            </a:extLst>
          </p:cNvPr>
          <p:cNvSpPr>
            <a:spLocks noGrp="1"/>
          </p:cNvSpPr>
          <p:nvPr>
            <p:ph type="body" idx="1"/>
          </p:nvPr>
        </p:nvSpPr>
        <p:spPr/>
        <p:txBody>
          <a:bodyPr/>
          <a:lstStyle/>
          <a:p>
            <a:r>
              <a:rPr lang="en-US" dirty="0">
                <a:latin typeface="Avenir Book" panose="02000503020000020003" pitchFamily="2" charset="0"/>
              </a:rPr>
              <a:t>Supplementary tables will usually list differential gene expression used for assigning clusters in other studies</a:t>
            </a:r>
          </a:p>
          <a:p>
            <a:pPr lvl="1"/>
            <a:r>
              <a:rPr lang="en-US" sz="1867" dirty="0">
                <a:latin typeface="Avenir Book" panose="02000503020000020003" pitchFamily="2" charset="0"/>
              </a:rPr>
              <a:t>Use these to your advantage</a:t>
            </a:r>
          </a:p>
          <a:p>
            <a:pPr lvl="1"/>
            <a:r>
              <a:rPr lang="en-US" sz="1867" dirty="0">
                <a:latin typeface="Avenir Book" panose="02000503020000020003" pitchFamily="2" charset="0"/>
              </a:rPr>
              <a:t>Great for checking work</a:t>
            </a:r>
          </a:p>
          <a:p>
            <a:r>
              <a:rPr lang="en-US" dirty="0">
                <a:latin typeface="Avenir Book" panose="02000503020000020003" pitchFamily="2" charset="0"/>
              </a:rPr>
              <a:t>Make sure species and system are correct</a:t>
            </a:r>
          </a:p>
          <a:p>
            <a:r>
              <a:rPr lang="en-US" dirty="0">
                <a:latin typeface="Avenir Book" panose="02000503020000020003" pitchFamily="2" charset="0"/>
              </a:rPr>
              <a:t>Technology used may influence results</a:t>
            </a:r>
          </a:p>
          <a:p>
            <a:endParaRPr lang="en-US" dirty="0">
              <a:latin typeface="Avenir Book" panose="02000503020000020003" pitchFamily="2" charset="0"/>
            </a:endParaRPr>
          </a:p>
          <a:p>
            <a:endParaRPr lang="en-US" dirty="0">
              <a:latin typeface="Avenir Book" panose="02000503020000020003" pitchFamily="2" charset="0"/>
            </a:endParaRPr>
          </a:p>
          <a:p>
            <a:endParaRPr lang="en-US" dirty="0">
              <a:latin typeface="Avenir Book" panose="02000503020000020003" pitchFamily="2" charset="0"/>
            </a:endParaRPr>
          </a:p>
        </p:txBody>
      </p:sp>
      <p:sp>
        <p:nvSpPr>
          <p:cNvPr id="5" name="Content Placeholder 4">
            <a:extLst>
              <a:ext uri="{FF2B5EF4-FFF2-40B4-BE49-F238E27FC236}">
                <a16:creationId xmlns:a16="http://schemas.microsoft.com/office/drawing/2014/main" id="{38CD84C9-04A4-1741-8A4A-0D66CFD73C63}"/>
              </a:ext>
            </a:extLst>
          </p:cNvPr>
          <p:cNvSpPr>
            <a:spLocks noGrp="1"/>
          </p:cNvSpPr>
          <p:nvPr>
            <p:ph sz="quarter" idx="13"/>
          </p:nvPr>
        </p:nvSpPr>
        <p:spPr/>
        <p:txBody>
          <a:bodyPr>
            <a:noAutofit/>
          </a:bodyPr>
          <a:lstStyle/>
          <a:p>
            <a:r>
              <a:rPr lang="en-US" b="1" dirty="0">
                <a:latin typeface="Avenir Book" panose="02000503020000020003" pitchFamily="2" charset="0"/>
              </a:rPr>
              <a:t>These basic techniques should not be used in a vacuum—they build on each other to convince you that you have annotated your clusters correctly</a:t>
            </a: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B3356DB0-4668-2814-EA92-F99658887945}"/>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on previously reported module scoring</a:t>
            </a:r>
          </a:p>
        </p:txBody>
      </p:sp>
    </p:spTree>
    <p:extLst>
      <p:ext uri="{BB962C8B-B14F-4D97-AF65-F5344CB8AC3E}">
        <p14:creationId xmlns:p14="http://schemas.microsoft.com/office/powerpoint/2010/main" val="220480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r>
              <a:rPr lang="en-US" dirty="0">
                <a:latin typeface="Avenir Book" panose="02000503020000020003" pitchFamily="2" charset="0"/>
              </a:rPr>
              <a:t>Marker genes and databases</a:t>
            </a:r>
          </a:p>
          <a:p>
            <a:pPr lvl="1"/>
            <a:r>
              <a:rPr lang="en-US" dirty="0">
                <a:latin typeface="Avenir Book" panose="02000503020000020003" pitchFamily="2" charset="0"/>
              </a:rPr>
              <a:t>Literature</a:t>
            </a:r>
          </a:p>
          <a:p>
            <a:pPr lvl="1"/>
            <a:r>
              <a:rPr lang="en-US" dirty="0">
                <a:latin typeface="Avenir Book" panose="02000503020000020003" pitchFamily="2" charset="0"/>
              </a:rPr>
              <a:t>Tissue and protein DB</a:t>
            </a:r>
          </a:p>
          <a:p>
            <a:pPr lvl="1"/>
            <a:r>
              <a:rPr lang="en-US" dirty="0">
                <a:latin typeface="Avenir Book" panose="02000503020000020003" pitchFamily="2" charset="0"/>
              </a:rPr>
              <a:t>Single-cell atlases</a:t>
            </a:r>
          </a:p>
          <a:p>
            <a:r>
              <a:rPr lang="en-US" dirty="0">
                <a:latin typeface="Avenir Book" panose="02000503020000020003" pitchFamily="2" charset="0"/>
              </a:rPr>
              <a:t>Automated tools</a:t>
            </a:r>
          </a:p>
          <a:p>
            <a:pPr lvl="1"/>
            <a:r>
              <a:rPr lang="en-US" dirty="0">
                <a:latin typeface="Avenir Book" panose="02000503020000020003" pitchFamily="2" charset="0"/>
              </a:rPr>
              <a:t>Correlation-based</a:t>
            </a:r>
          </a:p>
          <a:p>
            <a:pPr lvl="1"/>
            <a:r>
              <a:rPr lang="en-US" dirty="0">
                <a:latin typeface="Avenir Book" panose="02000503020000020003" pitchFamily="2" charset="0"/>
              </a:rPr>
              <a:t>Supervised classification</a:t>
            </a:r>
          </a:p>
        </p:txBody>
      </p:sp>
      <p:sp>
        <p:nvSpPr>
          <p:cNvPr id="7" name="scRNA-Seq from fresh cells">
            <a:extLst>
              <a:ext uri="{FF2B5EF4-FFF2-40B4-BE49-F238E27FC236}">
                <a16:creationId xmlns:a16="http://schemas.microsoft.com/office/drawing/2014/main" id="{9DC4FCDD-414D-B73D-F498-8C54A37AB933}"/>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Databases and Reference atlases</a:t>
            </a:r>
          </a:p>
        </p:txBody>
      </p:sp>
    </p:spTree>
    <p:extLst>
      <p:ext uri="{BB962C8B-B14F-4D97-AF65-F5344CB8AC3E}">
        <p14:creationId xmlns:p14="http://schemas.microsoft.com/office/powerpoint/2010/main" val="381266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lvl="1"/>
            <a:r>
              <a:rPr lang="en-US" dirty="0">
                <a:solidFill>
                  <a:srgbClr val="133C68"/>
                </a:solidFill>
                <a:latin typeface="Avenir Book" panose="02000503020000020003" pitchFamily="2" charset="0"/>
              </a:rPr>
              <a:t>Literature!</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Single-cell RNA-seq is a new field but cell types are not!</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Book knowledge is important, know your model!</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Rely on experts and collaborators</a:t>
            </a:r>
          </a:p>
          <a:p>
            <a:pPr lvl="1"/>
            <a:r>
              <a:rPr lang="en-US" dirty="0">
                <a:solidFill>
                  <a:srgbClr val="133C68"/>
                </a:solidFill>
                <a:latin typeface="Avenir Book" panose="02000503020000020003" pitchFamily="2" charset="0"/>
              </a:rPr>
              <a:t> </a:t>
            </a:r>
          </a:p>
          <a:p>
            <a:endParaRPr lang="en-US" dirty="0">
              <a:latin typeface="Avenir Book" panose="02000503020000020003" pitchFamily="2" charset="0"/>
            </a:endParaRPr>
          </a:p>
        </p:txBody>
      </p:sp>
      <p:pic>
        <p:nvPicPr>
          <p:cNvPr id="3076" name="Picture 4" descr="Cluster of differentiation in T Lymphocyte">
            <a:extLst>
              <a:ext uri="{FF2B5EF4-FFF2-40B4-BE49-F238E27FC236}">
                <a16:creationId xmlns:a16="http://schemas.microsoft.com/office/drawing/2014/main" id="{47BD5462-17C5-264C-87D0-723294BE13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09891" y="3049007"/>
            <a:ext cx="4100252" cy="27012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oitt&amp;#39;s Essential Immunology (Essentials) - Kindle edition by Delves, Peter  J., Martin, Seamus J., Burton, Dennis R., Roitt, Ivan M.. Professional &amp;amp;  Technical Kindle eBooks @ Amazon.com.">
            <a:extLst>
              <a:ext uri="{FF2B5EF4-FFF2-40B4-BE49-F238E27FC236}">
                <a16:creationId xmlns:a16="http://schemas.microsoft.com/office/drawing/2014/main" id="{7FE01E91-9C3E-BD48-BC02-0337EF1D072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5350" y="2779480"/>
            <a:ext cx="2508249" cy="3240321"/>
          </a:xfrm>
          <a:prstGeom prst="rect">
            <a:avLst/>
          </a:prstGeom>
          <a:noFill/>
          <a:extLst>
            <a:ext uri="{909E8E84-426E-40DD-AFC4-6F175D3DCCD1}">
              <a14:hiddenFill xmlns:a14="http://schemas.microsoft.com/office/drawing/2010/main">
                <a:solidFill>
                  <a:srgbClr val="FFFFFF"/>
                </a:solidFill>
              </a14:hiddenFill>
            </a:ext>
          </a:extLst>
        </p:spPr>
      </p:pic>
      <p:sp>
        <p:nvSpPr>
          <p:cNvPr id="7" name="scRNA-Seq from fresh cells">
            <a:extLst>
              <a:ext uri="{FF2B5EF4-FFF2-40B4-BE49-F238E27FC236}">
                <a16:creationId xmlns:a16="http://schemas.microsoft.com/office/drawing/2014/main" id="{6FBD46CD-3D78-6A9E-307F-F5E6759D02D3}"/>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spTree>
    <p:extLst>
      <p:ext uri="{BB962C8B-B14F-4D97-AF65-F5344CB8AC3E}">
        <p14:creationId xmlns:p14="http://schemas.microsoft.com/office/powerpoint/2010/main" val="3360066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lvl="1"/>
            <a:r>
              <a:rPr lang="en-US" dirty="0">
                <a:solidFill>
                  <a:srgbClr val="133C68"/>
                </a:solidFill>
                <a:latin typeface="Avenir Book" panose="02000503020000020003" pitchFamily="2" charset="0"/>
              </a:rPr>
              <a:t>Tissue and protein DB</a:t>
            </a:r>
          </a:p>
          <a:p>
            <a:pPr marL="1600160" lvl="2" indent="-380990">
              <a:buFont typeface="Arial" panose="020B0604020202020204" pitchFamily="34" charset="0"/>
              <a:buChar char="•"/>
            </a:pPr>
            <a:r>
              <a:rPr lang="en-US" dirty="0">
                <a:latin typeface="Avenir Book" panose="02000503020000020003" pitchFamily="2" charset="0"/>
              </a:rPr>
              <a:t>Protein cell atlas - &gt; https://</a:t>
            </a:r>
            <a:r>
              <a:rPr lang="en-US" dirty="0" err="1">
                <a:latin typeface="Avenir Book" panose="02000503020000020003" pitchFamily="2" charset="0"/>
              </a:rPr>
              <a:t>www.proteinatlas.org</a:t>
            </a:r>
            <a:r>
              <a:rPr lang="en-US" dirty="0">
                <a:latin typeface="Avenir Book" panose="02000503020000020003" pitchFamily="2" charset="0"/>
              </a:rPr>
              <a:t>/ </a:t>
            </a:r>
          </a:p>
          <a:p>
            <a:pPr marL="1600160" lvl="2" indent="-380990">
              <a:buFont typeface="Arial" panose="020B0604020202020204" pitchFamily="34" charset="0"/>
              <a:buChar char="•"/>
            </a:pPr>
            <a:r>
              <a:rPr lang="en-US" dirty="0">
                <a:latin typeface="Avenir Book" panose="02000503020000020003" pitchFamily="2" charset="0"/>
              </a:rPr>
              <a:t>Immunological Genome Project - &gt; </a:t>
            </a:r>
            <a:r>
              <a:rPr lang="en-US" dirty="0">
                <a:latin typeface="Avenir Book" panose="02000503020000020003" pitchFamily="2" charset="0"/>
                <a:hlinkClick r:id="rId2">
                  <a:extLst>
                    <a:ext uri="{A12FA001-AC4F-418D-AE19-62706E023703}">
                      <ahyp:hlinkClr xmlns:ahyp="http://schemas.microsoft.com/office/drawing/2018/hyperlinkcolor" val="tx"/>
                    </a:ext>
                  </a:extLst>
                </a:hlinkClick>
              </a:rPr>
              <a:t>https://www.immgen.org/</a:t>
            </a:r>
            <a:endParaRPr lang="en-US" dirty="0">
              <a:latin typeface="Avenir Book" panose="02000503020000020003" pitchFamily="2" charset="0"/>
            </a:endParaRPr>
          </a:p>
          <a:p>
            <a:pPr marL="1600160" lvl="2" indent="-380990">
              <a:buFont typeface="Arial" panose="020B0604020202020204" pitchFamily="34" charset="0"/>
              <a:buChar char="•"/>
            </a:pPr>
            <a:r>
              <a:rPr lang="en-US" dirty="0" err="1">
                <a:latin typeface="Avenir Book" panose="02000503020000020003" pitchFamily="2" charset="0"/>
              </a:rPr>
              <a:t>GTEx</a:t>
            </a:r>
            <a:r>
              <a:rPr lang="en-US" dirty="0">
                <a:latin typeface="Avenir Book" panose="02000503020000020003" pitchFamily="2" charset="0"/>
              </a:rPr>
              <a:t> (Genotype-Tissue Expression) -&gt; </a:t>
            </a:r>
            <a:r>
              <a:rPr lang="en-US" dirty="0">
                <a:latin typeface="Avenir Book" panose="02000503020000020003" pitchFamily="2" charset="0"/>
                <a:hlinkClick r:id="rId3"/>
              </a:rPr>
              <a:t>https://gtexportal.org/home/</a:t>
            </a:r>
            <a:endParaRPr lang="en-US" dirty="0">
              <a:latin typeface="Avenir Book" panose="02000503020000020003" pitchFamily="2" charset="0"/>
            </a:endParaRPr>
          </a:p>
          <a:p>
            <a:pPr marL="1600160" lvl="2" indent="-380990">
              <a:buFont typeface="Arial" panose="020B0604020202020204" pitchFamily="34" charset="0"/>
              <a:buChar char="•"/>
            </a:pPr>
            <a:endParaRPr lang="en-US" dirty="0">
              <a:latin typeface="Avenir Book" panose="02000503020000020003" pitchFamily="2" charset="0"/>
            </a:endParaRPr>
          </a:p>
          <a:p>
            <a:pPr lvl="1"/>
            <a:endParaRPr lang="en-US" dirty="0">
              <a:latin typeface="Avenir Book" panose="02000503020000020003" pitchFamily="2" charset="0"/>
            </a:endParaRPr>
          </a:p>
          <a:p>
            <a:endParaRPr lang="en-US" dirty="0">
              <a:latin typeface="Avenir Book" panose="02000503020000020003" pitchFamily="2" charset="0"/>
            </a:endParaRPr>
          </a:p>
        </p:txBody>
      </p:sp>
      <p:sp>
        <p:nvSpPr>
          <p:cNvPr id="5" name="scRNA-Seq from fresh cells">
            <a:extLst>
              <a:ext uri="{FF2B5EF4-FFF2-40B4-BE49-F238E27FC236}">
                <a16:creationId xmlns:a16="http://schemas.microsoft.com/office/drawing/2014/main" id="{7FD33C36-DCA3-A679-1BB1-2CA2BB64AFCC}"/>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spTree>
    <p:extLst>
      <p:ext uri="{BB962C8B-B14F-4D97-AF65-F5344CB8AC3E}">
        <p14:creationId xmlns:p14="http://schemas.microsoft.com/office/powerpoint/2010/main" val="405278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ACD20-EA98-614D-9759-8DE952DAFCF0}"/>
              </a:ext>
            </a:extLst>
          </p:cNvPr>
          <p:cNvPicPr>
            <a:picLocks noChangeAspect="1"/>
          </p:cNvPicPr>
          <p:nvPr/>
        </p:nvPicPr>
        <p:blipFill>
          <a:blip r:embed="rId2"/>
          <a:stretch>
            <a:fillRect/>
          </a:stretch>
        </p:blipFill>
        <p:spPr>
          <a:xfrm>
            <a:off x="1479998" y="1050889"/>
            <a:ext cx="9384404" cy="5577773"/>
          </a:xfrm>
          <a:prstGeom prst="rect">
            <a:avLst/>
          </a:prstGeom>
        </p:spPr>
      </p:pic>
      <p:sp>
        <p:nvSpPr>
          <p:cNvPr id="4" name="Rectangle 3">
            <a:extLst>
              <a:ext uri="{FF2B5EF4-FFF2-40B4-BE49-F238E27FC236}">
                <a16:creationId xmlns:a16="http://schemas.microsoft.com/office/drawing/2014/main" id="{F675DC20-F7E4-8340-A79E-24EC95C553D6}"/>
              </a:ext>
            </a:extLst>
          </p:cNvPr>
          <p:cNvSpPr/>
          <p:nvPr/>
        </p:nvSpPr>
        <p:spPr>
          <a:xfrm>
            <a:off x="7620000" y="6581001"/>
            <a:ext cx="4572000" cy="276999"/>
          </a:xfrm>
          <a:prstGeom prst="rect">
            <a:avLst/>
          </a:prstGeom>
        </p:spPr>
        <p:txBody>
          <a:bodyPr>
            <a:spAutoFit/>
          </a:bodyPr>
          <a:lstStyle/>
          <a:p>
            <a:pPr algn="r"/>
            <a:r>
              <a:rPr lang="en-US" sz="1200" dirty="0" err="1">
                <a:latin typeface="Avenir" panose="02000503020000020003" pitchFamily="2" charset="0"/>
              </a:rPr>
              <a:t>Kiselev</a:t>
            </a:r>
            <a:r>
              <a:rPr lang="en-US" sz="1200" dirty="0">
                <a:latin typeface="Avenir" panose="02000503020000020003" pitchFamily="2" charset="0"/>
              </a:rPr>
              <a:t> C. at </a:t>
            </a:r>
            <a:r>
              <a:rPr lang="en-US" sz="1200" i="1" dirty="0">
                <a:latin typeface="Avenir" panose="02000503020000020003" pitchFamily="2" charset="0"/>
              </a:rPr>
              <a:t>al. </a:t>
            </a:r>
            <a:r>
              <a:rPr lang="en-US" sz="1200" dirty="0">
                <a:latin typeface="Avenir" panose="02000503020000020003" pitchFamily="2" charset="0"/>
              </a:rPr>
              <a:t>(2019) </a:t>
            </a:r>
            <a:r>
              <a:rPr lang="en-US" sz="1200" i="1" dirty="0">
                <a:latin typeface="Avenir" panose="02000503020000020003" pitchFamily="2" charset="0"/>
              </a:rPr>
              <a:t>Nature Reviews Genetics</a:t>
            </a:r>
            <a:r>
              <a:rPr lang="en-US" sz="1200" dirty="0">
                <a:latin typeface="Avenir" panose="02000503020000020003" pitchFamily="2" charset="0"/>
              </a:rPr>
              <a:t>. 20: 273-282.</a:t>
            </a:r>
          </a:p>
        </p:txBody>
      </p:sp>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412803" y="4987747"/>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1915887" y="4318610"/>
            <a:ext cx="2452916" cy="2269886"/>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4673953" y="4298379"/>
            <a:ext cx="2805928" cy="2427861"/>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8134439" y="4213298"/>
            <a:ext cx="2805928" cy="239673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103770" y="371395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a:t>
            </a:r>
          </a:p>
        </p:txBody>
      </p:sp>
    </p:spTree>
    <p:extLst>
      <p:ext uri="{BB962C8B-B14F-4D97-AF65-F5344CB8AC3E}">
        <p14:creationId xmlns:p14="http://schemas.microsoft.com/office/powerpoint/2010/main" val="1448870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lvl="1"/>
            <a:r>
              <a:rPr lang="en-US" dirty="0">
                <a:solidFill>
                  <a:srgbClr val="133C68"/>
                </a:solidFill>
                <a:latin typeface="Avenir Book" panose="02000503020000020003" pitchFamily="2" charset="0"/>
              </a:rPr>
              <a:t>Other organisms</a:t>
            </a:r>
          </a:p>
          <a:p>
            <a:pPr marL="1600160" lvl="2" indent="-380990">
              <a:buFont typeface="Arial" panose="020B0604020202020204" pitchFamily="34" charset="0"/>
              <a:buChar char="•"/>
            </a:pPr>
            <a:r>
              <a:rPr lang="en-US" dirty="0">
                <a:latin typeface="Avenir Book" panose="02000503020000020003" pitchFamily="2" charset="0"/>
              </a:rPr>
              <a:t>Mouse </a:t>
            </a:r>
            <a:r>
              <a:rPr lang="en-US" dirty="0">
                <a:latin typeface="Avenir Book" panose="02000503020000020003" pitchFamily="2" charset="0"/>
                <a:hlinkClick r:id="rId2" invalidUrl="https:///">
                  <a:extLst>
                    <a:ext uri="{A12FA001-AC4F-418D-AE19-62706E023703}">
                      <ahyp:hlinkClr xmlns:ahyp="http://schemas.microsoft.com/office/drawing/2018/hyperlinkcolor" val="tx"/>
                    </a:ext>
                  </a:extLst>
                </a:hlinkClick>
              </a:rPr>
              <a:t>https://</a:t>
            </a:r>
            <a:r>
              <a:rPr lang="en-US" dirty="0">
                <a:latin typeface="Avenir Book" panose="02000503020000020003" pitchFamily="2" charset="0"/>
                <a:hlinkClick r:id="rId3">
                  <a:extLst>
                    <a:ext uri="{A12FA001-AC4F-418D-AE19-62706E023703}">
                      <ahyp:hlinkClr xmlns:ahyp="http://schemas.microsoft.com/office/drawing/2018/hyperlinkcolor" val="tx"/>
                    </a:ext>
                  </a:extLst>
                </a:hlinkClick>
              </a:rPr>
              <a:t>www.emouseatlas.org</a:t>
            </a:r>
            <a:endParaRPr lang="en-US" dirty="0">
              <a:latin typeface="Avenir Book" panose="02000503020000020003" pitchFamily="2" charset="0"/>
            </a:endParaRPr>
          </a:p>
          <a:p>
            <a:pPr marL="1600160" lvl="2" indent="-380990">
              <a:buFont typeface="Arial" panose="020B0604020202020204" pitchFamily="34" charset="0"/>
              <a:buChar char="•"/>
            </a:pPr>
            <a:r>
              <a:rPr lang="en-US" dirty="0">
                <a:latin typeface="Avenir Book" panose="02000503020000020003" pitchFamily="2" charset="0"/>
              </a:rPr>
              <a:t>Fly </a:t>
            </a:r>
            <a:r>
              <a:rPr lang="en-US" dirty="0">
                <a:latin typeface="Avenir Book" panose="02000503020000020003" pitchFamily="2" charset="0"/>
                <a:hlinkClick r:id="rId4">
                  <a:extLst>
                    <a:ext uri="{A12FA001-AC4F-418D-AE19-62706E023703}">
                      <ahyp:hlinkClr xmlns:ahyp="http://schemas.microsoft.com/office/drawing/2018/hyperlinkcolor" val="tx"/>
                    </a:ext>
                  </a:extLst>
                </a:hlinkClick>
              </a:rPr>
              <a:t>https://flybase.org/</a:t>
            </a:r>
            <a:endParaRPr lang="en-US" dirty="0">
              <a:latin typeface="Avenir Book" panose="02000503020000020003" pitchFamily="2" charset="0"/>
            </a:endParaRPr>
          </a:p>
          <a:p>
            <a:pPr marL="1600160" lvl="2" indent="-380990">
              <a:buFont typeface="Arial" panose="020B0604020202020204" pitchFamily="34" charset="0"/>
              <a:buChar char="•"/>
            </a:pPr>
            <a:r>
              <a:rPr lang="en-US" i="1" dirty="0">
                <a:latin typeface="Avenir Book" panose="02000503020000020003" pitchFamily="2" charset="0"/>
              </a:rPr>
              <a:t>C. elegans </a:t>
            </a:r>
            <a:r>
              <a:rPr lang="en-US" dirty="0">
                <a:latin typeface="Avenir Book" panose="02000503020000020003" pitchFamily="2" charset="0"/>
                <a:hlinkClick r:id="rId5">
                  <a:extLst>
                    <a:ext uri="{A12FA001-AC4F-418D-AE19-62706E023703}">
                      <ahyp:hlinkClr xmlns:ahyp="http://schemas.microsoft.com/office/drawing/2018/hyperlinkcolor" val="tx"/>
                    </a:ext>
                  </a:extLst>
                </a:hlinkClick>
              </a:rPr>
              <a:t>https://www.wormatlas.org/</a:t>
            </a:r>
            <a:endParaRPr lang="en-US" dirty="0">
              <a:latin typeface="Avenir Book" panose="02000503020000020003" pitchFamily="2" charset="0"/>
            </a:endParaRPr>
          </a:p>
          <a:p>
            <a:pPr marL="1600160" lvl="2" indent="-380990">
              <a:buFont typeface="Arial" panose="020B0604020202020204" pitchFamily="34" charset="0"/>
              <a:buChar char="•"/>
            </a:pPr>
            <a:r>
              <a:rPr lang="en-US" dirty="0">
                <a:latin typeface="Avenir Book" panose="02000503020000020003" pitchFamily="2" charset="0"/>
              </a:rPr>
              <a:t>Zebra fish </a:t>
            </a:r>
            <a:r>
              <a:rPr lang="en-US" dirty="0">
                <a:latin typeface="Avenir Book" panose="02000503020000020003" pitchFamily="2" charset="0"/>
                <a:hlinkClick r:id="rId6">
                  <a:extLst>
                    <a:ext uri="{A12FA001-AC4F-418D-AE19-62706E023703}">
                      <ahyp:hlinkClr xmlns:ahyp="http://schemas.microsoft.com/office/drawing/2018/hyperlinkcolor" val="tx"/>
                    </a:ext>
                  </a:extLst>
                </a:hlinkClick>
              </a:rPr>
              <a:t>https://bio-atlas.psu.edu/zf/</a:t>
            </a:r>
            <a:r>
              <a:rPr lang="en-US" dirty="0">
                <a:latin typeface="Avenir Book" panose="02000503020000020003" pitchFamily="2" charset="0"/>
              </a:rPr>
              <a:t> </a:t>
            </a:r>
          </a:p>
          <a:p>
            <a:pPr lvl="1"/>
            <a:endParaRPr lang="en-US" dirty="0">
              <a:solidFill>
                <a:srgbClr val="133C68"/>
              </a:solidFill>
              <a:latin typeface="Avenir Book" panose="02000503020000020003" pitchFamily="2" charset="0"/>
            </a:endParaRPr>
          </a:p>
          <a:p>
            <a:endParaRPr lang="en-US" dirty="0">
              <a:latin typeface="Avenir Book" panose="02000503020000020003" pitchFamily="2" charset="0"/>
            </a:endParaRPr>
          </a:p>
        </p:txBody>
      </p:sp>
      <p:sp>
        <p:nvSpPr>
          <p:cNvPr id="10" name="TextBox 9">
            <a:extLst>
              <a:ext uri="{FF2B5EF4-FFF2-40B4-BE49-F238E27FC236}">
                <a16:creationId xmlns:a16="http://schemas.microsoft.com/office/drawing/2014/main" id="{5B754C97-9773-4A45-80D1-D819F3B493B5}"/>
              </a:ext>
            </a:extLst>
          </p:cNvPr>
          <p:cNvSpPr txBox="1"/>
          <p:nvPr/>
        </p:nvSpPr>
        <p:spPr>
          <a:xfrm>
            <a:off x="3047999" y="3836591"/>
            <a:ext cx="7720236" cy="12416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lgn="ctr"/>
            <a:r>
              <a:rPr lang="en-US" sz="1867" dirty="0">
                <a:solidFill>
                  <a:srgbClr val="133C68"/>
                </a:solidFill>
                <a:latin typeface="Avenir Book" panose="02000503020000020003" pitchFamily="2" charset="0"/>
                <a:cs typeface="Arial"/>
              </a:rPr>
              <a:t>NCBI  </a:t>
            </a:r>
          </a:p>
          <a:p>
            <a:pPr lvl="1" algn="ctr"/>
            <a:r>
              <a:rPr lang="en-US" sz="1867" dirty="0">
                <a:solidFill>
                  <a:srgbClr val="133C68"/>
                </a:solidFill>
                <a:latin typeface="Avenir Book" panose="02000503020000020003" pitchFamily="2" charset="0"/>
                <a:cs typeface="Arial"/>
                <a:hlinkClick r:id="rId7">
                  <a:extLst>
                    <a:ext uri="{A12FA001-AC4F-418D-AE19-62706E023703}">
                      <ahyp:hlinkClr xmlns:ahyp="http://schemas.microsoft.com/office/drawing/2018/hyperlinkcolor" val="tx"/>
                    </a:ext>
                  </a:extLst>
                </a:hlinkClick>
              </a:rPr>
              <a:t>https://www.ncbi.nlm.nih.gov/</a:t>
            </a:r>
            <a:endParaRPr lang="en-US" sz="1867" dirty="0">
              <a:solidFill>
                <a:srgbClr val="133C68"/>
              </a:solidFill>
              <a:latin typeface="Avenir Book" panose="02000503020000020003" pitchFamily="2" charset="0"/>
              <a:cs typeface="Arial"/>
            </a:endParaRPr>
          </a:p>
          <a:p>
            <a:pPr lvl="1" algn="ctr"/>
            <a:r>
              <a:rPr lang="en-US" sz="1867" dirty="0">
                <a:solidFill>
                  <a:srgbClr val="133C68"/>
                </a:solidFill>
                <a:latin typeface="Avenir Book" panose="02000503020000020003" pitchFamily="2" charset="0"/>
                <a:cs typeface="Arial"/>
              </a:rPr>
              <a:t>The European Bioinformatics Institute (EMBL- EBI)</a:t>
            </a:r>
          </a:p>
          <a:p>
            <a:pPr lvl="1" algn="ctr"/>
            <a:r>
              <a:rPr lang="en-US" sz="1867" dirty="0">
                <a:solidFill>
                  <a:srgbClr val="133C68"/>
                </a:solidFill>
                <a:latin typeface="Avenir Book" panose="02000503020000020003" pitchFamily="2" charset="0"/>
                <a:cs typeface="Arial"/>
                <a:hlinkClick r:id="rId7">
                  <a:extLst>
                    <a:ext uri="{A12FA001-AC4F-418D-AE19-62706E023703}">
                      <ahyp:hlinkClr xmlns:ahyp="http://schemas.microsoft.com/office/drawing/2018/hyperlinkcolor" val="tx"/>
                    </a:ext>
                  </a:extLst>
                </a:hlinkClick>
              </a:rPr>
              <a:t>https://www.ebi.ac.uk/services</a:t>
            </a:r>
            <a:endParaRPr lang="en-US" sz="1867" dirty="0">
              <a:solidFill>
                <a:srgbClr val="133C68"/>
              </a:solidFill>
              <a:latin typeface="Avenir Book" panose="02000503020000020003" pitchFamily="2" charset="0"/>
              <a:cs typeface="Arial"/>
            </a:endParaRPr>
          </a:p>
        </p:txBody>
      </p:sp>
      <p:sp>
        <p:nvSpPr>
          <p:cNvPr id="5" name="scRNA-Seq from fresh cells">
            <a:extLst>
              <a:ext uri="{FF2B5EF4-FFF2-40B4-BE49-F238E27FC236}">
                <a16:creationId xmlns:a16="http://schemas.microsoft.com/office/drawing/2014/main" id="{5F27C54A-EBC7-109F-2FCC-C4E82443FB9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spTree>
    <p:extLst>
      <p:ext uri="{BB962C8B-B14F-4D97-AF65-F5344CB8AC3E}">
        <p14:creationId xmlns:p14="http://schemas.microsoft.com/office/powerpoint/2010/main" val="29573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a:xfrm>
            <a:off x="324091" y="914402"/>
            <a:ext cx="10984375" cy="4143736"/>
          </a:xfrm>
        </p:spPr>
        <p:txBody>
          <a:bodyPr/>
          <a:lstStyle/>
          <a:p>
            <a:pPr marL="0" indent="0">
              <a:buNone/>
            </a:pPr>
            <a:r>
              <a:rPr lang="en-US" dirty="0">
                <a:solidFill>
                  <a:srgbClr val="133C68"/>
                </a:solidFill>
                <a:latin typeface="Avenir Book" panose="02000503020000020003" pitchFamily="2" charset="0"/>
              </a:rPr>
              <a:t>Single-cell DB for manual annotation </a:t>
            </a:r>
          </a:p>
          <a:p>
            <a:pPr marL="0" indent="0">
              <a:buNone/>
            </a:pPr>
            <a:r>
              <a:rPr lang="en-US" b="1" dirty="0">
                <a:solidFill>
                  <a:schemeClr val="bg1">
                    <a:lumMod val="50000"/>
                  </a:schemeClr>
                </a:solidFill>
                <a:latin typeface="Avenir Book" panose="02000503020000020003" pitchFamily="2" charset="0"/>
              </a:rPr>
              <a:t>Meaning you have a set of genes and search for them in these DB</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Human cell atlas (HCA) </a:t>
            </a:r>
            <a:r>
              <a:rPr lang="en-US" dirty="0">
                <a:solidFill>
                  <a:schemeClr val="bg1">
                    <a:lumMod val="50000"/>
                  </a:schemeClr>
                </a:solidFill>
                <a:latin typeface="Avenir Book" panose="02000503020000020003" pitchFamily="2" charset="0"/>
                <a:hlinkClick r:id="rId2"/>
              </a:rPr>
              <a:t>https://www.ebi.ac.uk/humancellatlas/project-catalogue/</a:t>
            </a:r>
            <a:r>
              <a:rPr lang="en-US" dirty="0">
                <a:solidFill>
                  <a:schemeClr val="bg1">
                    <a:lumMod val="50000"/>
                  </a:schemeClr>
                </a:solidFill>
                <a:latin typeface="Avenir Book" panose="02000503020000020003" pitchFamily="2" charset="0"/>
              </a:rPr>
              <a:t> </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Tabula </a:t>
            </a:r>
            <a:r>
              <a:rPr lang="en-US" dirty="0" err="1">
                <a:solidFill>
                  <a:schemeClr val="bg1">
                    <a:lumMod val="50000"/>
                  </a:schemeClr>
                </a:solidFill>
                <a:latin typeface="Avenir Book" panose="02000503020000020003" pitchFamily="2" charset="0"/>
              </a:rPr>
              <a:t>murris</a:t>
            </a:r>
            <a:r>
              <a:rPr lang="en-US" dirty="0">
                <a:solidFill>
                  <a:schemeClr val="bg1">
                    <a:lumMod val="50000"/>
                  </a:schemeClr>
                </a:solidFill>
                <a:latin typeface="Avenir Book" panose="02000503020000020003" pitchFamily="2" charset="0"/>
              </a:rPr>
              <a:t> (Mouse atlas)</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Broad institute Single-cell portal </a:t>
            </a:r>
            <a:r>
              <a:rPr lang="en-US" dirty="0">
                <a:solidFill>
                  <a:srgbClr val="0000FF"/>
                </a:solidFill>
                <a:latin typeface="Avenir Book" panose="02000503020000020003" pitchFamily="2" charset="0"/>
                <a:hlinkClick r:id="rId3">
                  <a:extLst>
                    <a:ext uri="{A12FA001-AC4F-418D-AE19-62706E023703}">
                      <ahyp:hlinkClr xmlns:ahyp="http://schemas.microsoft.com/office/drawing/2018/hyperlinkcolor" val="tx"/>
                    </a:ext>
                  </a:extLst>
                </a:hlinkClick>
              </a:rPr>
              <a:t>https://singlecell.broadinstitute.org</a:t>
            </a:r>
            <a:r>
              <a:rPr lang="en-US" dirty="0">
                <a:solidFill>
                  <a:schemeClr val="bg1">
                    <a:lumMod val="50000"/>
                  </a:schemeClr>
                </a:solidFill>
                <a:latin typeface="Avenir Book" panose="02000503020000020003" pitchFamily="2" charset="0"/>
                <a:hlinkClick r:id="rId3">
                  <a:extLst>
                    <a:ext uri="{A12FA001-AC4F-418D-AE19-62706E023703}">
                      <ahyp:hlinkClr xmlns:ahyp="http://schemas.microsoft.com/office/drawing/2018/hyperlinkcolor" val="tx"/>
                    </a:ext>
                  </a:extLst>
                </a:hlinkClick>
              </a:rPr>
              <a:t>/</a:t>
            </a:r>
            <a:r>
              <a:rPr lang="en-US" dirty="0">
                <a:solidFill>
                  <a:schemeClr val="bg1">
                    <a:lumMod val="50000"/>
                  </a:schemeClr>
                </a:solidFill>
                <a:latin typeface="Avenir Book" panose="02000503020000020003" pitchFamily="2" charset="0"/>
              </a:rPr>
              <a:t> </a:t>
            </a:r>
          </a:p>
          <a:p>
            <a:pPr marL="990575" lvl="1" indent="-380990">
              <a:buFont typeface="Arial" panose="020B0604020202020204" pitchFamily="34" charset="0"/>
              <a:buChar char="•"/>
            </a:pPr>
            <a:r>
              <a:rPr lang="en-US" dirty="0" err="1">
                <a:solidFill>
                  <a:schemeClr val="bg1">
                    <a:lumMod val="50000"/>
                  </a:schemeClr>
                </a:solidFill>
                <a:latin typeface="Avenir Book" panose="02000503020000020003" pitchFamily="2" charset="0"/>
              </a:rPr>
              <a:t>PanglaoDB</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4">
                  <a:extLst>
                    <a:ext uri="{A12FA001-AC4F-418D-AE19-62706E023703}">
                      <ahyp:hlinkClr xmlns:ahyp="http://schemas.microsoft.com/office/drawing/2018/hyperlinkcolor" val="tx"/>
                    </a:ext>
                  </a:extLst>
                </a:hlinkClick>
              </a:rPr>
              <a:t>https://panglaodb.se</a:t>
            </a:r>
            <a:r>
              <a:rPr lang="en-US" dirty="0">
                <a:solidFill>
                  <a:schemeClr val="bg1">
                    <a:lumMod val="50000"/>
                  </a:schemeClr>
                </a:solidFill>
                <a:latin typeface="Avenir Book" panose="02000503020000020003" pitchFamily="2" charset="0"/>
                <a:hlinkClick r:id="rId4">
                  <a:extLst>
                    <a:ext uri="{A12FA001-AC4F-418D-AE19-62706E023703}">
                      <ahyp:hlinkClr xmlns:ahyp="http://schemas.microsoft.com/office/drawing/2018/hyperlinkcolor" val="tx"/>
                    </a:ext>
                  </a:extLst>
                </a:hlinkClick>
              </a:rPr>
              <a:t>/</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r>
              <a:rPr lang="en-US" dirty="0" err="1">
                <a:solidFill>
                  <a:schemeClr val="bg1">
                    <a:lumMod val="50000"/>
                  </a:schemeClr>
                </a:solidFill>
                <a:latin typeface="Avenir Book" panose="02000503020000020003" pitchFamily="2" charset="0"/>
              </a:rPr>
              <a:t>CellMarker</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5">
                  <a:extLst>
                    <a:ext uri="{A12FA001-AC4F-418D-AE19-62706E023703}">
                      <ahyp:hlinkClr xmlns:ahyp="http://schemas.microsoft.com/office/drawing/2018/hyperlinkcolor" val="tx"/>
                    </a:ext>
                  </a:extLst>
                </a:hlinkClick>
              </a:rPr>
              <a:t>http://biocc.hrbmu.edu.cn/CellMarker/index.</a:t>
            </a:r>
            <a:r>
              <a:rPr lang="en-US" dirty="0">
                <a:solidFill>
                  <a:schemeClr val="bg1">
                    <a:lumMod val="50000"/>
                  </a:schemeClr>
                </a:solidFill>
                <a:latin typeface="Avenir Book" panose="02000503020000020003" pitchFamily="2" charset="0"/>
                <a:hlinkClick r:id="rId5">
                  <a:extLst>
                    <a:ext uri="{A12FA001-AC4F-418D-AE19-62706E023703}">
                      <ahyp:hlinkClr xmlns:ahyp="http://schemas.microsoft.com/office/drawing/2018/hyperlinkcolor" val="tx"/>
                    </a:ext>
                  </a:extLst>
                </a:hlinkClick>
              </a:rPr>
              <a:t>jsp</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endParaRPr lang="en-US" dirty="0">
              <a:latin typeface="Avenir Book" panose="02000503020000020003" pitchFamily="2" charset="0"/>
            </a:endParaRPr>
          </a:p>
          <a:p>
            <a:endParaRPr lang="en-US" dirty="0">
              <a:latin typeface="Avenir Book" panose="02000503020000020003" pitchFamily="2" charset="0"/>
            </a:endParaRPr>
          </a:p>
        </p:txBody>
      </p:sp>
      <p:sp>
        <p:nvSpPr>
          <p:cNvPr id="9" name="scRNA-Seq from fresh cells">
            <a:extLst>
              <a:ext uri="{FF2B5EF4-FFF2-40B4-BE49-F238E27FC236}">
                <a16:creationId xmlns:a16="http://schemas.microsoft.com/office/drawing/2014/main" id="{86C0D381-65C1-AB95-EF8B-1372DCE53369}"/>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Single-cell atlases</a:t>
            </a:r>
          </a:p>
        </p:txBody>
      </p:sp>
    </p:spTree>
    <p:extLst>
      <p:ext uri="{BB962C8B-B14F-4D97-AF65-F5344CB8AC3E}">
        <p14:creationId xmlns:p14="http://schemas.microsoft.com/office/powerpoint/2010/main" val="1321846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marL="0" indent="0">
              <a:buNone/>
            </a:pPr>
            <a:r>
              <a:rPr lang="en-US" dirty="0">
                <a:solidFill>
                  <a:srgbClr val="133C68"/>
                </a:solidFill>
                <a:latin typeface="Avenir Book" panose="02000503020000020003" pitchFamily="2" charset="0"/>
              </a:rPr>
              <a:t>Single-cell DB for manual annotation </a:t>
            </a:r>
          </a:p>
          <a:p>
            <a:pPr marL="0" indent="0">
              <a:buNone/>
            </a:pPr>
            <a:r>
              <a:rPr lang="en-US" b="1" dirty="0">
                <a:solidFill>
                  <a:schemeClr val="bg1">
                    <a:lumMod val="50000"/>
                  </a:schemeClr>
                </a:solidFill>
                <a:latin typeface="Avenir Book" panose="02000503020000020003" pitchFamily="2" charset="0"/>
              </a:rPr>
              <a:t>	</a:t>
            </a:r>
            <a:r>
              <a:rPr lang="en-US" dirty="0" err="1">
                <a:solidFill>
                  <a:schemeClr val="bg1">
                    <a:lumMod val="50000"/>
                  </a:schemeClr>
                </a:solidFill>
                <a:latin typeface="Avenir Book" panose="02000503020000020003" pitchFamily="2" charset="0"/>
              </a:rPr>
              <a:t>PanglaoDB</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4">
                  <a:extLst>
                    <a:ext uri="{A12FA001-AC4F-418D-AE19-62706E023703}">
                      <ahyp:hlinkClr xmlns:ahyp="http://schemas.microsoft.com/office/drawing/2018/hyperlinkcolor" val="tx"/>
                    </a:ext>
                  </a:extLst>
                </a:hlinkClick>
              </a:rPr>
              <a:t>https://panglaodb.se</a:t>
            </a:r>
            <a:r>
              <a:rPr lang="en-US" dirty="0">
                <a:solidFill>
                  <a:schemeClr val="bg1">
                    <a:lumMod val="50000"/>
                  </a:schemeClr>
                </a:solidFill>
                <a:latin typeface="Avenir Book" panose="02000503020000020003" pitchFamily="2" charset="0"/>
                <a:hlinkClick r:id="rId4">
                  <a:extLst>
                    <a:ext uri="{A12FA001-AC4F-418D-AE19-62706E023703}">
                      <ahyp:hlinkClr xmlns:ahyp="http://schemas.microsoft.com/office/drawing/2018/hyperlinkcolor" val="tx"/>
                    </a:ext>
                  </a:extLst>
                </a:hlinkClick>
              </a:rPr>
              <a:t>/</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endParaRPr lang="en-US" dirty="0">
              <a:latin typeface="Avenir Book" panose="02000503020000020003" pitchFamily="2" charset="0"/>
            </a:endParaRPr>
          </a:p>
          <a:p>
            <a:endParaRPr lang="en-US" dirty="0">
              <a:latin typeface="Avenir Book" panose="02000503020000020003" pitchFamily="2" charset="0"/>
            </a:endParaRPr>
          </a:p>
        </p:txBody>
      </p:sp>
      <p:pic>
        <p:nvPicPr>
          <p:cNvPr id="5" name="Screen Recording 2022-01-19 at 12.30.19 PM.mov" descr="Screen Recording 2022-01-19 at 12.30.19 PM.mov">
            <a:hlinkClick r:id="" action="ppaction://media"/>
            <a:extLst>
              <a:ext uri="{FF2B5EF4-FFF2-40B4-BE49-F238E27FC236}">
                <a16:creationId xmlns:a16="http://schemas.microsoft.com/office/drawing/2014/main" id="{0A068EAA-3BAC-854F-82AE-B89D7BA600DA}"/>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3115734" y="1888067"/>
            <a:ext cx="5958417" cy="4468284"/>
          </a:xfrm>
        </p:spPr>
      </p:pic>
      <p:sp>
        <p:nvSpPr>
          <p:cNvPr id="7" name="scRNA-Seq from fresh cells">
            <a:extLst>
              <a:ext uri="{FF2B5EF4-FFF2-40B4-BE49-F238E27FC236}">
                <a16:creationId xmlns:a16="http://schemas.microsoft.com/office/drawing/2014/main" id="{3FEF0C07-13C7-637F-2210-A0790B280BC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Single-cell atlases</a:t>
            </a:r>
          </a:p>
        </p:txBody>
      </p:sp>
    </p:spTree>
    <p:extLst>
      <p:ext uri="{BB962C8B-B14F-4D97-AF65-F5344CB8AC3E}">
        <p14:creationId xmlns:p14="http://schemas.microsoft.com/office/powerpoint/2010/main" val="368605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4"/>
          </p:nvPr>
        </p:nvSpPr>
        <p:spPr/>
        <p:txBody>
          <a:bodyPr>
            <a:normAutofit fontScale="92500" lnSpcReduction="10000"/>
          </a:bodyPr>
          <a:lstStyle/>
          <a:p>
            <a:r>
              <a:rPr lang="en-US" dirty="0">
                <a:latin typeface="Avenir Book" panose="02000503020000020003" pitchFamily="2" charset="0"/>
              </a:rPr>
              <a:t>https://</a:t>
            </a:r>
            <a:r>
              <a:rPr lang="en-US" dirty="0" err="1">
                <a:latin typeface="Avenir Book" panose="02000503020000020003" pitchFamily="2" charset="0"/>
              </a:rPr>
              <a:t>www.singlecellcourse.org</a:t>
            </a:r>
            <a:r>
              <a:rPr lang="en-US" dirty="0">
                <a:latin typeface="Avenir Book" panose="02000503020000020003" pitchFamily="2" charset="0"/>
              </a:rPr>
              <a:t>/</a:t>
            </a:r>
          </a:p>
        </p:txBody>
      </p:sp>
      <p:pic>
        <p:nvPicPr>
          <p:cNvPr id="1026" name="Picture 2" descr="Label-centric dataset comparison can project cells from a new experiment onto an annotated reference.">
            <a:extLst>
              <a:ext uri="{FF2B5EF4-FFF2-40B4-BE49-F238E27FC236}">
                <a16:creationId xmlns:a16="http://schemas.microsoft.com/office/drawing/2014/main" id="{7147F386-01E4-C242-8E01-312423867BA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56126" y="3017344"/>
            <a:ext cx="3981663" cy="31814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2B1A7BB-6659-F843-8AEC-80650A7B6F89}"/>
              </a:ext>
            </a:extLst>
          </p:cNvPr>
          <p:cNvSpPr txBox="1"/>
          <p:nvPr/>
        </p:nvSpPr>
        <p:spPr>
          <a:xfrm>
            <a:off x="675061" y="1407412"/>
            <a:ext cx="9880428" cy="2678234"/>
          </a:xfrm>
          <a:prstGeom prst="rect">
            <a:avLst/>
          </a:prstGeom>
          <a:noFill/>
        </p:spPr>
        <p:txBody>
          <a:bodyPr wrap="square">
            <a:spAutoFit/>
          </a:bodyPr>
          <a:lstStyle/>
          <a:p>
            <a:pPr lvl="1"/>
            <a:r>
              <a:rPr lang="en-US" sz="1867" dirty="0">
                <a:solidFill>
                  <a:srgbClr val="133C68"/>
                </a:solidFill>
                <a:latin typeface="Avenir Book" panose="02000503020000020003" pitchFamily="2" charset="0"/>
              </a:rPr>
              <a:t>Project cells or clusters from a new sample onto a reference (Cell Atlas or previous study) to identify cells with novel/unknown identity ----&gt; Cell type like BLAST method</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IMPORTANT: A reference cell type information is needed</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Can be done intra-species</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Different-omics!</a:t>
            </a:r>
          </a:p>
          <a:p>
            <a:pPr lvl="1"/>
            <a:endParaRPr lang="en-US" sz="1867" i="1" dirty="0">
              <a:solidFill>
                <a:srgbClr val="133C68"/>
              </a:solidFill>
              <a:latin typeface="Avenir Book" panose="02000503020000020003" pitchFamily="2" charset="0"/>
            </a:endParaRPr>
          </a:p>
          <a:p>
            <a:pPr lvl="1"/>
            <a:r>
              <a:rPr lang="en-US" sz="1867" i="1" dirty="0">
                <a:solidFill>
                  <a:srgbClr val="133C68"/>
                </a:solidFill>
                <a:latin typeface="Avenir Book" panose="02000503020000020003" pitchFamily="2" charset="0"/>
              </a:rPr>
              <a:t> Different approaches </a:t>
            </a:r>
          </a:p>
          <a:p>
            <a:pPr marL="1600160" lvl="2" indent="-380990">
              <a:buFont typeface="Arial" panose="020B0604020202020204" pitchFamily="34" charset="0"/>
              <a:buChar char="•"/>
            </a:pPr>
            <a:r>
              <a:rPr lang="en-US" sz="1867" dirty="0">
                <a:solidFill>
                  <a:srgbClr val="133C68"/>
                </a:solidFill>
                <a:latin typeface="Avenir Book" panose="02000503020000020003" pitchFamily="2" charset="0"/>
              </a:rPr>
              <a:t>Correlation-based</a:t>
            </a:r>
          </a:p>
          <a:p>
            <a:pPr marL="1600160" lvl="2" indent="-380990">
              <a:buFont typeface="Arial" panose="020B0604020202020204" pitchFamily="34" charset="0"/>
              <a:buChar char="•"/>
            </a:pPr>
            <a:r>
              <a:rPr lang="en-US" sz="1867" dirty="0">
                <a:solidFill>
                  <a:srgbClr val="133C68"/>
                </a:solidFill>
                <a:latin typeface="Avenir Book" panose="02000503020000020003" pitchFamily="2" charset="0"/>
              </a:rPr>
              <a:t>Supervised classification</a:t>
            </a:r>
          </a:p>
        </p:txBody>
      </p:sp>
      <p:sp>
        <p:nvSpPr>
          <p:cNvPr id="8" name="scRNA-Seq from fresh cells">
            <a:extLst>
              <a:ext uri="{FF2B5EF4-FFF2-40B4-BE49-F238E27FC236}">
                <a16:creationId xmlns:a16="http://schemas.microsoft.com/office/drawing/2014/main" id="{5B412683-8EA2-8092-0068-1369A3D39068}"/>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478629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3"/>
          </p:nvPr>
        </p:nvSpPr>
        <p:spPr/>
        <p:txBody>
          <a:bodyPr>
            <a:normAutofit fontScale="92500" lnSpcReduction="20000"/>
          </a:bodyPr>
          <a:lstStyle/>
          <a:p>
            <a:r>
              <a:rPr lang="en-US" dirty="0" err="1">
                <a:latin typeface="Avenir Book" panose="02000503020000020003" pitchFamily="2" charset="0"/>
              </a:rPr>
              <a:t>Pasquini</a:t>
            </a:r>
            <a:r>
              <a:rPr lang="en-US" dirty="0">
                <a:latin typeface="Avenir Book" panose="02000503020000020003" pitchFamily="2" charset="0"/>
              </a:rPr>
              <a:t> et al, 2021, Computational and Structural Biotechnology Journal</a:t>
            </a:r>
          </a:p>
        </p:txBody>
      </p:sp>
      <p:graphicFrame>
        <p:nvGraphicFramePr>
          <p:cNvPr id="3" name="Table 2">
            <a:extLst>
              <a:ext uri="{FF2B5EF4-FFF2-40B4-BE49-F238E27FC236}">
                <a16:creationId xmlns:a16="http://schemas.microsoft.com/office/drawing/2014/main" id="{D80D64C6-0605-6C4E-87D0-339AE31A57A8}"/>
              </a:ext>
            </a:extLst>
          </p:cNvPr>
          <p:cNvGraphicFramePr>
            <a:graphicFrameLocks noGrp="1"/>
          </p:cNvGraphicFramePr>
          <p:nvPr/>
        </p:nvGraphicFramePr>
        <p:xfrm>
          <a:off x="668866" y="1140883"/>
          <a:ext cx="11064909" cy="5185040"/>
        </p:xfrm>
        <a:graphic>
          <a:graphicData uri="http://schemas.openxmlformats.org/drawingml/2006/table">
            <a:tbl>
              <a:tblPr>
                <a:tableStyleId>{073A0DAA-6AF3-43AB-8588-CEC1D06C72B9}</a:tableStyleId>
              </a:tblPr>
              <a:tblGrid>
                <a:gridCol w="3388161">
                  <a:extLst>
                    <a:ext uri="{9D8B030D-6E8A-4147-A177-3AD203B41FA5}">
                      <a16:colId xmlns:a16="http://schemas.microsoft.com/office/drawing/2014/main" val="1840907492"/>
                    </a:ext>
                  </a:extLst>
                </a:gridCol>
                <a:gridCol w="2135395">
                  <a:extLst>
                    <a:ext uri="{9D8B030D-6E8A-4147-A177-3AD203B41FA5}">
                      <a16:colId xmlns:a16="http://schemas.microsoft.com/office/drawing/2014/main" val="3969646268"/>
                    </a:ext>
                  </a:extLst>
                </a:gridCol>
                <a:gridCol w="2039304">
                  <a:extLst>
                    <a:ext uri="{9D8B030D-6E8A-4147-A177-3AD203B41FA5}">
                      <a16:colId xmlns:a16="http://schemas.microsoft.com/office/drawing/2014/main" val="1433437257"/>
                    </a:ext>
                  </a:extLst>
                </a:gridCol>
                <a:gridCol w="3502049">
                  <a:extLst>
                    <a:ext uri="{9D8B030D-6E8A-4147-A177-3AD203B41FA5}">
                      <a16:colId xmlns:a16="http://schemas.microsoft.com/office/drawing/2014/main" val="3541112527"/>
                    </a:ext>
                  </a:extLst>
                </a:gridCol>
              </a:tblGrid>
              <a:tr h="254316">
                <a:tc>
                  <a:txBody>
                    <a:bodyPr/>
                    <a:lstStyle/>
                    <a:p>
                      <a:pPr algn="ctr" fontAlgn="b"/>
                      <a:r>
                        <a:rPr lang="en-US" sz="1600" b="1" u="none" strike="noStrike" dirty="0">
                          <a:effectLst/>
                        </a:rPr>
                        <a:t>Approach</a:t>
                      </a:r>
                      <a:endParaRPr lang="en-US" sz="1600" b="1"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a:effectLst/>
                        </a:rPr>
                        <a:t>Tool name</a:t>
                      </a:r>
                      <a:endParaRPr lang="en-US" sz="1600" b="1"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dirty="0">
                          <a:effectLst/>
                        </a:rPr>
                        <a:t>Language</a:t>
                      </a:r>
                      <a:endParaRPr lang="en-US" sz="1600" b="1"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dirty="0">
                          <a:effectLst/>
                        </a:rPr>
                        <a:t>Computational approach</a:t>
                      </a:r>
                      <a:endParaRPr lang="en-US" sz="1600" b="1"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930390984"/>
                  </a:ext>
                </a:extLst>
              </a:tr>
              <a:tr h="342575">
                <a:tc rowSpan="7">
                  <a:txBody>
                    <a:bodyPr/>
                    <a:lstStyle/>
                    <a:p>
                      <a:pPr algn="ctr" fontAlgn="ctr"/>
                      <a:r>
                        <a:rPr lang="en-US" sz="1900" b="1" u="none" strike="noStrike" dirty="0">
                          <a:effectLst/>
                        </a:rPr>
                        <a:t>Correlation-based</a:t>
                      </a:r>
                      <a:endParaRPr lang="en-US" sz="1900" b="1" i="0" u="none" strike="noStrike" dirty="0">
                        <a:solidFill>
                          <a:srgbClr val="2E2E2E"/>
                        </a:solidFill>
                        <a:effectLst/>
                        <a:latin typeface="Georgia" panose="02040502050405020303" pitchFamily="18" charset="0"/>
                      </a:endParaRPr>
                    </a:p>
                  </a:txBody>
                  <a:tcPr marL="10476" marR="10476" marT="10476" marB="0" anchor="ctr"/>
                </a:tc>
                <a:tc>
                  <a:txBody>
                    <a:bodyPr/>
                    <a:lstStyle/>
                    <a:p>
                      <a:pPr algn="l" fontAlgn="b"/>
                      <a:r>
                        <a:rPr lang="en-US" sz="1600" u="none" strike="noStrike">
                          <a:effectLst/>
                        </a:rPr>
                        <a:t>scmap-cluster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Cosine, Spearman, Pearson</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42337962"/>
                  </a:ext>
                </a:extLst>
              </a:tr>
              <a:tr h="254316">
                <a:tc vMerge="1">
                  <a:txBody>
                    <a:bodyPr/>
                    <a:lstStyle/>
                    <a:p>
                      <a:endParaRPr lang="en-US"/>
                    </a:p>
                  </a:txBody>
                  <a:tcPr/>
                </a:tc>
                <a:tc>
                  <a:txBody>
                    <a:bodyPr/>
                    <a:lstStyle/>
                    <a:p>
                      <a:pPr algn="l" fontAlgn="b"/>
                      <a:r>
                        <a:rPr lang="en-US" sz="1600" u="none" strike="noStrike">
                          <a:effectLst/>
                        </a:rPr>
                        <a:t>scmap-cell</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Cosine distance based kNN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35870521"/>
                  </a:ext>
                </a:extLst>
              </a:tr>
              <a:tr h="254316">
                <a:tc vMerge="1">
                  <a:txBody>
                    <a:bodyPr/>
                    <a:lstStyle/>
                    <a:p>
                      <a:endParaRPr lang="en-US"/>
                    </a:p>
                  </a:txBody>
                  <a:tcPr/>
                </a:tc>
                <a:tc>
                  <a:txBody>
                    <a:bodyPr/>
                    <a:lstStyle/>
                    <a:p>
                      <a:pPr algn="l" fontAlgn="b"/>
                      <a:r>
                        <a:rPr lang="en-US" sz="1600" u="none" strike="noStrike">
                          <a:effectLst/>
                        </a:rPr>
                        <a:t>SingleR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566559551"/>
                  </a:ext>
                </a:extLst>
              </a:tr>
              <a:tr h="254316">
                <a:tc vMerge="1">
                  <a:txBody>
                    <a:bodyPr/>
                    <a:lstStyle/>
                    <a:p>
                      <a:endParaRPr lang="en-US"/>
                    </a:p>
                  </a:txBody>
                  <a:tcPr/>
                </a:tc>
                <a:tc>
                  <a:txBody>
                    <a:bodyPr/>
                    <a:lstStyle/>
                    <a:p>
                      <a:pPr algn="l" fontAlgn="b"/>
                      <a:r>
                        <a:rPr lang="en-US" sz="1600" u="none" strike="noStrike" dirty="0">
                          <a:effectLst/>
                        </a:rPr>
                        <a:t>CHETAH</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Spearman + confidence</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132077333"/>
                  </a:ext>
                </a:extLst>
              </a:tr>
              <a:tr h="254316">
                <a:tc vMerge="1">
                  <a:txBody>
                    <a:bodyPr/>
                    <a:lstStyle/>
                    <a:p>
                      <a:endParaRPr lang="en-US"/>
                    </a:p>
                  </a:txBody>
                  <a:tcPr/>
                </a:tc>
                <a:tc>
                  <a:txBody>
                    <a:bodyPr/>
                    <a:lstStyle/>
                    <a:p>
                      <a:pPr algn="l" fontAlgn="b"/>
                      <a:r>
                        <a:rPr lang="en-US" sz="1600" u="none" strike="noStrike">
                          <a:effectLst/>
                        </a:rPr>
                        <a:t>scMatch</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 Pearson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910539951"/>
                  </a:ext>
                </a:extLst>
              </a:tr>
              <a:tr h="342575">
                <a:tc vMerge="1">
                  <a:txBody>
                    <a:bodyPr/>
                    <a:lstStyle/>
                    <a:p>
                      <a:endParaRPr lang="en-US"/>
                    </a:p>
                  </a:txBody>
                  <a:tcPr/>
                </a:tc>
                <a:tc>
                  <a:txBody>
                    <a:bodyPr/>
                    <a:lstStyle/>
                    <a:p>
                      <a:pPr algn="l" fontAlgn="b"/>
                      <a:r>
                        <a:rPr lang="en-US" sz="1600" u="none" strike="noStrike">
                          <a:effectLst/>
                        </a:rPr>
                        <a:t>ClustifyR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 Pearson, Kendall, cosine</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000099089"/>
                  </a:ext>
                </a:extLst>
              </a:tr>
              <a:tr h="342575">
                <a:tc vMerge="1">
                  <a:txBody>
                    <a:bodyPr/>
                    <a:lstStyle/>
                    <a:p>
                      <a:endParaRPr lang="en-US"/>
                    </a:p>
                  </a:txBody>
                  <a:tcPr/>
                </a:tc>
                <a:tc>
                  <a:txBody>
                    <a:bodyPr/>
                    <a:lstStyle/>
                    <a:p>
                      <a:pPr algn="l" fontAlgn="b"/>
                      <a:r>
                        <a:rPr lang="en-US" sz="1600" u="none" strike="noStrike">
                          <a:effectLst/>
                        </a:rPr>
                        <a:t>CIPR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Dot product, Spearman, Pearson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451560461"/>
                  </a:ext>
                </a:extLst>
              </a:tr>
              <a:tr h="254316">
                <a:tc rowSpan="11">
                  <a:txBody>
                    <a:bodyPr/>
                    <a:lstStyle/>
                    <a:p>
                      <a:pPr algn="ctr" fontAlgn="ctr"/>
                      <a:r>
                        <a:rPr lang="en-US" sz="1900" b="1" u="none" strike="noStrike" dirty="0">
                          <a:effectLst/>
                        </a:rPr>
                        <a:t>Supervised classification-based</a:t>
                      </a:r>
                      <a:endParaRPr lang="en-US" sz="1900" b="1" i="0" u="none" strike="noStrike" dirty="0">
                        <a:solidFill>
                          <a:srgbClr val="2E2E2E"/>
                        </a:solidFill>
                        <a:effectLst/>
                        <a:latin typeface="Georgia" panose="02040502050405020303" pitchFamily="18" charset="0"/>
                      </a:endParaRPr>
                    </a:p>
                  </a:txBody>
                  <a:tcPr marL="10476" marR="10476" marT="10476" marB="0" anchor="ctr"/>
                </a:tc>
                <a:tc>
                  <a:txBody>
                    <a:bodyPr/>
                    <a:lstStyle/>
                    <a:p>
                      <a:pPr algn="l" fontAlgn="b"/>
                      <a:r>
                        <a:rPr lang="en-US" sz="1600" u="none" strike="noStrike">
                          <a:effectLst/>
                        </a:rPr>
                        <a:t>CaSTLe</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XGBoost classifier</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156642703"/>
                  </a:ext>
                </a:extLst>
              </a:tr>
              <a:tr h="342575">
                <a:tc vMerge="1">
                  <a:txBody>
                    <a:bodyPr/>
                    <a:lstStyle/>
                    <a:p>
                      <a:endParaRPr lang="en-US"/>
                    </a:p>
                  </a:txBody>
                  <a:tcPr/>
                </a:tc>
                <a:tc>
                  <a:txBody>
                    <a:bodyPr/>
                    <a:lstStyle/>
                    <a:p>
                      <a:pPr algn="l" fontAlgn="b"/>
                      <a:r>
                        <a:rPr lang="en-US" sz="1600" u="none" strike="noStrike">
                          <a:effectLst/>
                        </a:rPr>
                        <a:t>Moana</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kNN-smoothing + SVM</a:t>
                      </a:r>
                      <a:endParaRPr lang="en-US" sz="1600" b="0" i="1"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763308086"/>
                  </a:ext>
                </a:extLst>
              </a:tr>
              <a:tr h="254316">
                <a:tc vMerge="1">
                  <a:txBody>
                    <a:bodyPr/>
                    <a:lstStyle/>
                    <a:p>
                      <a:endParaRPr lang="en-US"/>
                    </a:p>
                  </a:txBody>
                  <a:tcPr/>
                </a:tc>
                <a:tc>
                  <a:txBody>
                    <a:bodyPr/>
                    <a:lstStyle/>
                    <a:p>
                      <a:pPr algn="l" fontAlgn="b"/>
                      <a:r>
                        <a:rPr lang="en-US" sz="1600" u="none" strike="noStrike">
                          <a:effectLst/>
                        </a:rPr>
                        <a:t>LAmbDA</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Multiple ML techniques</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12911396"/>
                  </a:ext>
                </a:extLst>
              </a:tr>
              <a:tr h="254316">
                <a:tc vMerge="1">
                  <a:txBody>
                    <a:bodyPr/>
                    <a:lstStyle/>
                    <a:p>
                      <a:endParaRPr lang="en-US"/>
                    </a:p>
                  </a:txBody>
                  <a:tcPr/>
                </a:tc>
                <a:tc>
                  <a:txBody>
                    <a:bodyPr/>
                    <a:lstStyle/>
                    <a:p>
                      <a:pPr algn="l" fontAlgn="b"/>
                      <a:r>
                        <a:rPr lang="en-US" sz="1600" u="none" strike="noStrike">
                          <a:effectLst/>
                        </a:rPr>
                        <a:t>superCT</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Artificial Neural Network</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258539245"/>
                  </a:ext>
                </a:extLst>
              </a:tr>
              <a:tr h="254316">
                <a:tc vMerge="1">
                  <a:txBody>
                    <a:bodyPr/>
                    <a:lstStyle/>
                    <a:p>
                      <a:endParaRPr lang="en-US"/>
                    </a:p>
                  </a:txBody>
                  <a:tcPr/>
                </a:tc>
                <a:tc>
                  <a:txBody>
                    <a:bodyPr/>
                    <a:lstStyle/>
                    <a:p>
                      <a:pPr algn="l" fontAlgn="b"/>
                      <a:r>
                        <a:rPr lang="en-US" sz="1600" u="none" strike="noStrike">
                          <a:effectLst/>
                        </a:rPr>
                        <a:t>SingleCellNet</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Random Forest</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482143793"/>
                  </a:ext>
                </a:extLst>
              </a:tr>
              <a:tr h="254316">
                <a:tc vMerge="1">
                  <a:txBody>
                    <a:bodyPr/>
                    <a:lstStyle/>
                    <a:p>
                      <a:endParaRPr lang="en-US"/>
                    </a:p>
                  </a:txBody>
                  <a:tcPr/>
                </a:tc>
                <a:tc>
                  <a:txBody>
                    <a:bodyPr/>
                    <a:lstStyle/>
                    <a:p>
                      <a:pPr algn="l" fontAlgn="b"/>
                      <a:r>
                        <a:rPr lang="en-US" sz="1600" u="none" strike="noStrike" dirty="0">
                          <a:effectLst/>
                        </a:rPr>
                        <a:t>Garnett</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Elastic net regression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659678677"/>
                  </a:ext>
                </a:extLst>
              </a:tr>
              <a:tr h="254316">
                <a:tc vMerge="1">
                  <a:txBody>
                    <a:bodyPr/>
                    <a:lstStyle/>
                    <a:p>
                      <a:endParaRPr lang="en-US"/>
                    </a:p>
                  </a:txBody>
                  <a:tcPr/>
                </a:tc>
                <a:tc>
                  <a:txBody>
                    <a:bodyPr/>
                    <a:lstStyle/>
                    <a:p>
                      <a:pPr algn="l" fontAlgn="b"/>
                      <a:r>
                        <a:rPr lang="en-US" sz="1600" u="none" strike="noStrike" dirty="0" err="1">
                          <a:effectLst/>
                        </a:rPr>
                        <a:t>scPred</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SVM</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775492004"/>
                  </a:ext>
                </a:extLst>
              </a:tr>
              <a:tr h="254316">
                <a:tc vMerge="1">
                  <a:txBody>
                    <a:bodyPr/>
                    <a:lstStyle/>
                    <a:p>
                      <a:endParaRPr lang="en-US"/>
                    </a:p>
                  </a:txBody>
                  <a:tcPr/>
                </a:tc>
                <a:tc>
                  <a:txBody>
                    <a:bodyPr/>
                    <a:lstStyle/>
                    <a:p>
                      <a:pPr algn="l" fontAlgn="b"/>
                      <a:r>
                        <a:rPr lang="en-US" sz="1600" u="none" strike="noStrike">
                          <a:effectLst/>
                        </a:rPr>
                        <a:t>ACTINN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Artificial Neural Network</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230822730"/>
                  </a:ext>
                </a:extLst>
              </a:tr>
              <a:tr h="254316">
                <a:tc vMerge="1">
                  <a:txBody>
                    <a:bodyPr/>
                    <a:lstStyle/>
                    <a:p>
                      <a:endParaRPr lang="en-US"/>
                    </a:p>
                  </a:txBody>
                  <a:tcPr/>
                </a:tc>
                <a:tc>
                  <a:txBody>
                    <a:bodyPr/>
                    <a:lstStyle/>
                    <a:p>
                      <a:pPr algn="l" fontAlgn="b"/>
                      <a:r>
                        <a:rPr lang="en-US" sz="1600" u="none" strike="noStrike" kern="1200" dirty="0" err="1">
                          <a:solidFill>
                            <a:schemeClr val="dk1"/>
                          </a:solidFill>
                          <a:effectLst/>
                          <a:latin typeface="+mn-lt"/>
                          <a:ea typeface="+mn-ea"/>
                          <a:cs typeface="+mn-cs"/>
                        </a:rPr>
                        <a:t>OnClass</a:t>
                      </a:r>
                      <a:endParaRPr lang="en-US" sz="1600" u="none" strike="noStrike" kern="1200" dirty="0">
                        <a:solidFill>
                          <a:schemeClr val="dk1"/>
                        </a:solidFill>
                        <a:effectLst/>
                        <a:latin typeface="+mn-lt"/>
                        <a:ea typeface="+mn-ea"/>
                        <a:cs typeface="+mn-cs"/>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kNN and Bilinear Neural Network</a:t>
                      </a:r>
                      <a:endParaRPr lang="en-US" sz="1600" b="0" i="1"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461607416"/>
                  </a:ext>
                </a:extLst>
              </a:tr>
              <a:tr h="254316">
                <a:tc vMerge="1">
                  <a:txBody>
                    <a:bodyPr/>
                    <a:lstStyle/>
                    <a:p>
                      <a:endParaRPr lang="en-US"/>
                    </a:p>
                  </a:txBody>
                  <a:tcPr/>
                </a:tc>
                <a:tc>
                  <a:txBody>
                    <a:bodyPr/>
                    <a:lstStyle/>
                    <a:p>
                      <a:pPr algn="l" fontAlgn="b"/>
                      <a:r>
                        <a:rPr lang="en-US" sz="1600" u="none" strike="noStrike">
                          <a:effectLst/>
                        </a:rPr>
                        <a:t>scClassify</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Weighted </a:t>
                      </a:r>
                      <a:r>
                        <a:rPr lang="en-US" sz="1600" u="none" strike="noStrike" dirty="0" err="1">
                          <a:effectLst/>
                        </a:rPr>
                        <a:t>kNN</a:t>
                      </a:r>
                      <a:r>
                        <a:rPr lang="en-US" sz="1600" u="none" strike="noStrike" dirty="0">
                          <a:effectLst/>
                        </a:rPr>
                        <a:t> classifier</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458924654"/>
                  </a:ext>
                </a:extLst>
              </a:tr>
              <a:tr h="254316">
                <a:tc vMerge="1">
                  <a:txBody>
                    <a:bodyPr/>
                    <a:lstStyle/>
                    <a:p>
                      <a:pPr algn="ctr" fontAlgn="ctr"/>
                      <a:endParaRPr lang="en-US" sz="1400" b="1" i="0" u="none" strike="noStrike" dirty="0">
                        <a:solidFill>
                          <a:srgbClr val="2E2E2E"/>
                        </a:solidFill>
                        <a:effectLst/>
                        <a:latin typeface="Georgia" panose="02040502050405020303" pitchFamily="18" charset="0"/>
                      </a:endParaRPr>
                    </a:p>
                  </a:txBody>
                  <a:tcPr marL="7857" marR="7857" marT="7857" marB="0" anchor="ctr"/>
                </a:tc>
                <a:tc>
                  <a:txBody>
                    <a:bodyPr/>
                    <a:lstStyle/>
                    <a:p>
                      <a:pPr algn="l" fontAlgn="b"/>
                      <a:r>
                        <a:rPr lang="en-US" sz="1600" u="none" strike="noStrike" kern="1200" dirty="0" err="1">
                          <a:solidFill>
                            <a:schemeClr val="dk1"/>
                          </a:solidFill>
                          <a:effectLst/>
                          <a:latin typeface="+mn-lt"/>
                          <a:ea typeface="+mn-ea"/>
                          <a:cs typeface="+mn-cs"/>
                        </a:rPr>
                        <a:t>scArches</a:t>
                      </a:r>
                      <a:endParaRPr lang="en-US" sz="1600" u="none" strike="noStrike" kern="1200" dirty="0">
                        <a:solidFill>
                          <a:schemeClr val="dk1"/>
                        </a:solidFill>
                        <a:effectLst/>
                        <a:latin typeface="+mn-lt"/>
                        <a:ea typeface="+mn-ea"/>
                        <a:cs typeface="+mn-cs"/>
                      </a:endParaRPr>
                    </a:p>
                  </a:txBody>
                  <a:tcPr marL="10476" marR="10476" marT="10476" marB="0" anchor="b"/>
                </a:tc>
                <a:tc>
                  <a:txBody>
                    <a:bodyPr/>
                    <a:lstStyle/>
                    <a:p>
                      <a:pPr algn="l" fontAlgn="b"/>
                      <a:r>
                        <a:rPr lang="en-US" sz="1600" u="none" strike="noStrike" kern="1200" dirty="0">
                          <a:solidFill>
                            <a:schemeClr val="dk1"/>
                          </a:solidFill>
                          <a:effectLst/>
                          <a:latin typeface="+mn-lt"/>
                          <a:ea typeface="+mn-ea"/>
                          <a:cs typeface="+mn-cs"/>
                        </a:rPr>
                        <a:t>Python</a:t>
                      </a:r>
                    </a:p>
                  </a:txBody>
                  <a:tcPr marL="10476" marR="10476" marT="10476" marB="0" anchor="b"/>
                </a:tc>
                <a:tc>
                  <a:txBody>
                    <a:bodyPr/>
                    <a:lstStyle/>
                    <a:p>
                      <a:pPr algn="l" fontAlgn="b"/>
                      <a:r>
                        <a:rPr lang="en-US" sz="1600" u="none" strike="noStrike" kern="1200" dirty="0">
                          <a:solidFill>
                            <a:schemeClr val="dk1"/>
                          </a:solidFill>
                          <a:effectLst/>
                          <a:latin typeface="+mn-lt"/>
                          <a:ea typeface="+mn-ea"/>
                          <a:cs typeface="+mn-cs"/>
                        </a:rPr>
                        <a:t>Autoencoder</a:t>
                      </a:r>
                    </a:p>
                  </a:txBody>
                  <a:tcPr marL="10476" marR="10476" marT="10476" marB="0" anchor="b"/>
                </a:tc>
                <a:extLst>
                  <a:ext uri="{0D108BD9-81ED-4DB2-BD59-A6C34878D82A}">
                    <a16:rowId xmlns:a16="http://schemas.microsoft.com/office/drawing/2014/main" val="3649665216"/>
                  </a:ext>
                </a:extLst>
              </a:tr>
            </a:tbl>
          </a:graphicData>
        </a:graphic>
      </p:graphicFrame>
      <p:sp>
        <p:nvSpPr>
          <p:cNvPr id="9" name="scRNA-Seq from fresh cells">
            <a:extLst>
              <a:ext uri="{FF2B5EF4-FFF2-40B4-BE49-F238E27FC236}">
                <a16:creationId xmlns:a16="http://schemas.microsoft.com/office/drawing/2014/main" id="{13250FCF-5F2E-ABED-106B-401D8211971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3142420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3"/>
          </p:nvPr>
        </p:nvSpPr>
        <p:spPr>
          <a:xfrm>
            <a:off x="2280965" y="6092494"/>
            <a:ext cx="7861300" cy="673100"/>
          </a:xfrm>
        </p:spPr>
        <p:txBody>
          <a:bodyPr>
            <a:normAutofit fontScale="92500" lnSpcReduction="20000"/>
          </a:bodyPr>
          <a:lstStyle/>
          <a:p>
            <a:r>
              <a:rPr lang="en-US" dirty="0" err="1">
                <a:latin typeface="Avenir Book" panose="02000503020000020003" pitchFamily="2" charset="0"/>
              </a:rPr>
              <a:t>Pasquini</a:t>
            </a:r>
            <a:r>
              <a:rPr lang="en-US" dirty="0">
                <a:latin typeface="Avenir Book" panose="02000503020000020003" pitchFamily="2" charset="0"/>
              </a:rPr>
              <a:t> et al, 2021, Computational and Structural Biotechnology Journal</a:t>
            </a:r>
          </a:p>
        </p:txBody>
      </p:sp>
      <p:pic>
        <p:nvPicPr>
          <p:cNvPr id="9218" name="Picture 2" descr="scmap – projection of single-cell RNA-seq data across data sets | RNA-Seq  Blog">
            <a:extLst>
              <a:ext uri="{FF2B5EF4-FFF2-40B4-BE49-F238E27FC236}">
                <a16:creationId xmlns:a16="http://schemas.microsoft.com/office/drawing/2014/main" id="{38C4C445-D85E-2545-8D6E-F2245A4E8DF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65402" y="1371419"/>
            <a:ext cx="4743041" cy="2732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BBC5F26-C108-D240-B961-BBF8B29E4FD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48123" y="1517381"/>
            <a:ext cx="1432928" cy="16492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A6C7D95-2F30-1848-BDFA-E00AB91D407D}"/>
              </a:ext>
            </a:extLst>
          </p:cNvPr>
          <p:cNvSpPr txBox="1"/>
          <p:nvPr/>
        </p:nvSpPr>
        <p:spPr>
          <a:xfrm>
            <a:off x="1929036" y="4104108"/>
            <a:ext cx="8333928" cy="1241622"/>
          </a:xfrm>
          <a:prstGeom prst="rect">
            <a:avLst/>
          </a:prstGeom>
          <a:noFill/>
        </p:spPr>
        <p:txBody>
          <a:bodyPr wrap="square">
            <a:spAutoFit/>
          </a:bodyPr>
          <a:lstStyle/>
          <a:p>
            <a:r>
              <a:rPr lang="en-US" sz="1867" dirty="0">
                <a:solidFill>
                  <a:srgbClr val="133C68"/>
                </a:solidFill>
                <a:latin typeface="Avenir Book" panose="02000503020000020003" pitchFamily="2" charset="0"/>
              </a:rPr>
              <a:t>The search can be done by cluster or by cell , in each cluster/cell by its centroid (a vector of the median value of the expression of each gene) and measure the similarity between c and each cluster centroid or cell in the refence is calculated and ranked</a:t>
            </a:r>
          </a:p>
        </p:txBody>
      </p:sp>
      <p:sp>
        <p:nvSpPr>
          <p:cNvPr id="3" name="scRNA-Seq from fresh cells">
            <a:extLst>
              <a:ext uri="{FF2B5EF4-FFF2-40B4-BE49-F238E27FC236}">
                <a16:creationId xmlns:a16="http://schemas.microsoft.com/office/drawing/2014/main" id="{6134D3AE-A9E9-EE44-397F-2AA262C4B0AB}"/>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3849051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0F77F2-C1F8-2145-8EDD-FF9B610D573B}"/>
              </a:ext>
            </a:extLst>
          </p:cNvPr>
          <p:cNvSpPr>
            <a:spLocks noGrp="1"/>
          </p:cNvSpPr>
          <p:nvPr>
            <p:ph type="body" idx="1"/>
          </p:nvPr>
        </p:nvSpPr>
        <p:spPr>
          <a:xfrm>
            <a:off x="900080" y="1101733"/>
            <a:ext cx="10841880" cy="3393960"/>
          </a:xfrm>
        </p:spPr>
        <p:txBody>
          <a:bodyPr/>
          <a:lstStyle/>
          <a:p>
            <a:pPr marL="0" indent="0">
              <a:buNone/>
            </a:pPr>
            <a:r>
              <a:rPr lang="en-US" dirty="0">
                <a:latin typeface="Avenir Book" panose="02000503020000020003" pitchFamily="2" charset="0"/>
              </a:rPr>
              <a:t>An ideal cluster/cell type  annotation process is composed of three major steps: automatic cell annotation, manual cell annotation and verification</a:t>
            </a:r>
          </a:p>
        </p:txBody>
      </p:sp>
      <p:sp>
        <p:nvSpPr>
          <p:cNvPr id="6" name="Content Placeholder 5">
            <a:extLst>
              <a:ext uri="{FF2B5EF4-FFF2-40B4-BE49-F238E27FC236}">
                <a16:creationId xmlns:a16="http://schemas.microsoft.com/office/drawing/2014/main" id="{8F5AD971-9085-7249-8341-663F25C5E79D}"/>
              </a:ext>
            </a:extLst>
          </p:cNvPr>
          <p:cNvSpPr>
            <a:spLocks noGrp="1"/>
          </p:cNvSpPr>
          <p:nvPr>
            <p:ph sz="quarter" idx="13"/>
          </p:nvPr>
        </p:nvSpPr>
        <p:spPr>
          <a:xfrm>
            <a:off x="1887559" y="5874494"/>
            <a:ext cx="7861300" cy="673100"/>
          </a:xfrm>
        </p:spPr>
        <p:txBody>
          <a:bodyPr>
            <a:normAutofit fontScale="92500" lnSpcReduction="20000"/>
          </a:bodyPr>
          <a:lstStyle/>
          <a:p>
            <a:r>
              <a:rPr lang="en-US" dirty="0">
                <a:latin typeface="Avenir Book" panose="02000503020000020003" pitchFamily="2" charset="0"/>
              </a:rPr>
              <a:t>Clarke, Z.A., Andrews, T.S., Atif, J. </a:t>
            </a:r>
            <a:r>
              <a:rPr lang="en-US" i="1" dirty="0">
                <a:latin typeface="Avenir Book" panose="02000503020000020003" pitchFamily="2" charset="0"/>
              </a:rPr>
              <a:t>et al Nat </a:t>
            </a:r>
            <a:r>
              <a:rPr lang="en-US" i="1" dirty="0" err="1">
                <a:latin typeface="Avenir Book" panose="02000503020000020003" pitchFamily="2" charset="0"/>
              </a:rPr>
              <a:t>Protoc</a:t>
            </a:r>
            <a:r>
              <a:rPr lang="en-US" dirty="0">
                <a:latin typeface="Avenir Book" panose="02000503020000020003" pitchFamily="2" charset="0"/>
              </a:rPr>
              <a:t> </a:t>
            </a:r>
            <a:r>
              <a:rPr lang="en-US" b="1" dirty="0">
                <a:latin typeface="Avenir Book" panose="02000503020000020003" pitchFamily="2" charset="0"/>
              </a:rPr>
              <a:t>16, </a:t>
            </a:r>
            <a:r>
              <a:rPr lang="en-US" dirty="0">
                <a:latin typeface="Avenir Book" panose="02000503020000020003" pitchFamily="2" charset="0"/>
              </a:rPr>
              <a:t>2749–2764 (2021). </a:t>
            </a:r>
          </a:p>
        </p:txBody>
      </p:sp>
      <p:pic>
        <p:nvPicPr>
          <p:cNvPr id="7170" name="Picture 2" descr="Fig. 2">
            <a:extLst>
              <a:ext uri="{FF2B5EF4-FFF2-40B4-BE49-F238E27FC236}">
                <a16:creationId xmlns:a16="http://schemas.microsoft.com/office/drawing/2014/main" id="{03733198-BA1A-2D44-A208-8CFF4FD4AC0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87559" y="2244734"/>
            <a:ext cx="8125272" cy="3574556"/>
          </a:xfrm>
          <a:prstGeom prst="rect">
            <a:avLst/>
          </a:prstGeom>
          <a:noFill/>
          <a:extLst>
            <a:ext uri="{909E8E84-426E-40DD-AFC4-6F175D3DCCD1}">
              <a14:hiddenFill xmlns:a14="http://schemas.microsoft.com/office/drawing/2010/main">
                <a:solidFill>
                  <a:srgbClr val="FFFFFF"/>
                </a:solidFill>
              </a14:hiddenFill>
            </a:ext>
          </a:extLst>
        </p:spPr>
      </p:pic>
      <p:sp>
        <p:nvSpPr>
          <p:cNvPr id="5" name="scRNA-Seq from fresh cells">
            <a:extLst>
              <a:ext uri="{FF2B5EF4-FFF2-40B4-BE49-F238E27FC236}">
                <a16:creationId xmlns:a16="http://schemas.microsoft.com/office/drawing/2014/main" id="{0B3F10EC-99A2-7144-D156-56E85C718B96}"/>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Overview of automated + manual annotation workflow</a:t>
            </a:r>
          </a:p>
        </p:txBody>
      </p:sp>
    </p:spTree>
    <p:extLst>
      <p:ext uri="{BB962C8B-B14F-4D97-AF65-F5344CB8AC3E}">
        <p14:creationId xmlns:p14="http://schemas.microsoft.com/office/powerpoint/2010/main" val="943683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167B678-3913-D4EE-8524-0FEFF94802C7}"/>
              </a:ext>
            </a:extLst>
          </p:cNvPr>
          <p:cNvSpPr>
            <a:spLocks noGrp="1"/>
          </p:cNvSpPr>
          <p:nvPr>
            <p:ph idx="1"/>
          </p:nvPr>
        </p:nvSpPr>
        <p:spPr/>
        <p:txBody>
          <a:bodyPr/>
          <a:lstStyle/>
          <a:p>
            <a:pPr marL="50800" indent="0">
              <a:buNone/>
            </a:pPr>
            <a:r>
              <a:rPr lang="en-US" dirty="0"/>
              <a:t>Extra slides</a:t>
            </a:r>
          </a:p>
        </p:txBody>
      </p:sp>
    </p:spTree>
    <p:extLst>
      <p:ext uri="{BB962C8B-B14F-4D97-AF65-F5344CB8AC3E}">
        <p14:creationId xmlns:p14="http://schemas.microsoft.com/office/powerpoint/2010/main" val="3678822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7D44-37DB-4943-8F9B-E801FB2BDF08}"/>
              </a:ext>
            </a:extLst>
          </p:cNvPr>
          <p:cNvPicPr>
            <a:picLocks noChangeAspect="1"/>
          </p:cNvPicPr>
          <p:nvPr/>
        </p:nvPicPr>
        <p:blipFill>
          <a:blip r:embed="rId2"/>
          <a:stretch>
            <a:fillRect/>
          </a:stretch>
        </p:blipFill>
        <p:spPr>
          <a:xfrm>
            <a:off x="513648" y="1690690"/>
            <a:ext cx="4625009" cy="4840147"/>
          </a:xfrm>
          <a:prstGeom prst="rect">
            <a:avLst/>
          </a:prstGeom>
        </p:spPr>
      </p:pic>
      <p:pic>
        <p:nvPicPr>
          <p:cNvPr id="5" name="Picture 4">
            <a:extLst>
              <a:ext uri="{FF2B5EF4-FFF2-40B4-BE49-F238E27FC236}">
                <a16:creationId xmlns:a16="http://schemas.microsoft.com/office/drawing/2014/main" id="{B32B1EB4-BD15-ED4A-A0AB-02927B4E8E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7989" y="1690690"/>
            <a:ext cx="4746657" cy="2854463"/>
          </a:xfrm>
          <a:prstGeom prst="rect">
            <a:avLst/>
          </a:prstGeom>
        </p:spPr>
      </p:pic>
      <p:sp>
        <p:nvSpPr>
          <p:cNvPr id="6" name="Rectangle 5">
            <a:extLst>
              <a:ext uri="{FF2B5EF4-FFF2-40B4-BE49-F238E27FC236}">
                <a16:creationId xmlns:a16="http://schemas.microsoft.com/office/drawing/2014/main" id="{71E9026C-0A2B-5A43-9B1A-BE3A20BD42F5}"/>
              </a:ext>
            </a:extLst>
          </p:cNvPr>
          <p:cNvSpPr/>
          <p:nvPr/>
        </p:nvSpPr>
        <p:spPr>
          <a:xfrm>
            <a:off x="6085479" y="4823449"/>
            <a:ext cx="4390946" cy="369332"/>
          </a:xfrm>
          <a:prstGeom prst="rect">
            <a:avLst/>
          </a:prstGeom>
        </p:spPr>
        <p:txBody>
          <a:bodyPr wrap="none">
            <a:spAutoFit/>
          </a:bodyPr>
          <a:lstStyle/>
          <a:p>
            <a:r>
              <a:rPr lang="en-GB" sz="1800" dirty="0">
                <a:latin typeface="Avenir Book" panose="02000503020000020003" pitchFamily="2" charset="0"/>
                <a:ea typeface="Arial" panose="020B0604020202020204" pitchFamily="34" charset="0"/>
              </a:rPr>
              <a:t>366.650 cells from human colon mucosa </a:t>
            </a:r>
            <a:endParaRPr lang="de-DE" sz="1800" dirty="0">
              <a:latin typeface="Avenir Book" panose="02000503020000020003" pitchFamily="2" charset="0"/>
            </a:endParaRPr>
          </a:p>
        </p:txBody>
      </p:sp>
      <p:sp>
        <p:nvSpPr>
          <p:cNvPr id="8" name="scRNA-Seq from fresh cells">
            <a:extLst>
              <a:ext uri="{FF2B5EF4-FFF2-40B4-BE49-F238E27FC236}">
                <a16:creationId xmlns:a16="http://schemas.microsoft.com/office/drawing/2014/main" id="{9A0BB2E2-1966-F423-B95D-28CC20D83F8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 identifying low quality cell states</a:t>
            </a:r>
            <a:endParaRPr lang="en-US" sz="3200" kern="0" dirty="0"/>
          </a:p>
        </p:txBody>
      </p:sp>
    </p:spTree>
    <p:extLst>
      <p:ext uri="{BB962C8B-B14F-4D97-AF65-F5344CB8AC3E}">
        <p14:creationId xmlns:p14="http://schemas.microsoft.com/office/powerpoint/2010/main" val="37436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7D44-37DB-4943-8F9B-E801FB2BDF08}"/>
              </a:ext>
            </a:extLst>
          </p:cNvPr>
          <p:cNvPicPr>
            <a:picLocks noChangeAspect="1"/>
          </p:cNvPicPr>
          <p:nvPr/>
        </p:nvPicPr>
        <p:blipFill>
          <a:blip r:embed="rId3"/>
          <a:stretch>
            <a:fillRect/>
          </a:stretch>
        </p:blipFill>
        <p:spPr>
          <a:xfrm>
            <a:off x="583096" y="1607863"/>
            <a:ext cx="4625009" cy="4840147"/>
          </a:xfrm>
          <a:prstGeom prst="rect">
            <a:avLst/>
          </a:prstGeom>
        </p:spPr>
      </p:pic>
      <p:pic>
        <p:nvPicPr>
          <p:cNvPr id="12" name="Picture 11">
            <a:extLst>
              <a:ext uri="{FF2B5EF4-FFF2-40B4-BE49-F238E27FC236}">
                <a16:creationId xmlns:a16="http://schemas.microsoft.com/office/drawing/2014/main" id="{D4CE6206-8AC3-FD4A-8B4A-17E33A304F5C}"/>
              </a:ext>
            </a:extLst>
          </p:cNvPr>
          <p:cNvPicPr>
            <a:picLocks noChangeAspect="1"/>
          </p:cNvPicPr>
          <p:nvPr/>
        </p:nvPicPr>
        <p:blipFill>
          <a:blip r:embed="rId4"/>
          <a:stretch>
            <a:fillRect/>
          </a:stretch>
        </p:blipFill>
        <p:spPr>
          <a:xfrm>
            <a:off x="5837036" y="1841838"/>
            <a:ext cx="5516765" cy="3684319"/>
          </a:xfrm>
          <a:prstGeom prst="rect">
            <a:avLst/>
          </a:prstGeom>
        </p:spPr>
      </p:pic>
      <p:sp>
        <p:nvSpPr>
          <p:cNvPr id="3" name="Rectangle 2">
            <a:extLst>
              <a:ext uri="{FF2B5EF4-FFF2-40B4-BE49-F238E27FC236}">
                <a16:creationId xmlns:a16="http://schemas.microsoft.com/office/drawing/2014/main" id="{3704F3C2-E013-5444-A4FF-AFE98C512039}"/>
              </a:ext>
            </a:extLst>
          </p:cNvPr>
          <p:cNvSpPr/>
          <p:nvPr/>
        </p:nvSpPr>
        <p:spPr>
          <a:xfrm>
            <a:off x="6096000" y="1690689"/>
            <a:ext cx="5526157" cy="58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pic>
        <p:nvPicPr>
          <p:cNvPr id="14" name="Picture 13">
            <a:extLst>
              <a:ext uri="{FF2B5EF4-FFF2-40B4-BE49-F238E27FC236}">
                <a16:creationId xmlns:a16="http://schemas.microsoft.com/office/drawing/2014/main" id="{31F7D779-C509-9847-97AE-E37E30CFC9BC}"/>
              </a:ext>
            </a:extLst>
          </p:cNvPr>
          <p:cNvPicPr>
            <a:picLocks noChangeAspect="1"/>
          </p:cNvPicPr>
          <p:nvPr/>
        </p:nvPicPr>
        <p:blipFill>
          <a:blip r:embed="rId5"/>
          <a:stretch>
            <a:fillRect/>
          </a:stretch>
        </p:blipFill>
        <p:spPr>
          <a:xfrm>
            <a:off x="583096" y="1572801"/>
            <a:ext cx="4797289" cy="5020441"/>
          </a:xfrm>
          <a:prstGeom prst="rect">
            <a:avLst/>
          </a:prstGeom>
        </p:spPr>
      </p:pic>
      <p:sp>
        <p:nvSpPr>
          <p:cNvPr id="7" name="scRNA-Seq from fresh cells">
            <a:extLst>
              <a:ext uri="{FF2B5EF4-FFF2-40B4-BE49-F238E27FC236}">
                <a16:creationId xmlns:a16="http://schemas.microsoft.com/office/drawing/2014/main" id="{7B4E5A06-4FF0-9C46-CD13-1212EBAF5D17}"/>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 identifying low quality cell states</a:t>
            </a:r>
            <a:endParaRPr lang="en-US" sz="3200" kern="0" dirty="0"/>
          </a:p>
        </p:txBody>
      </p:sp>
    </p:spTree>
    <p:extLst>
      <p:ext uri="{BB962C8B-B14F-4D97-AF65-F5344CB8AC3E}">
        <p14:creationId xmlns:p14="http://schemas.microsoft.com/office/powerpoint/2010/main" val="123801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015E8C-755D-1345-BE77-7793F8731C4E}"/>
              </a:ext>
            </a:extLst>
          </p:cNvPr>
          <p:cNvSpPr txBox="1"/>
          <p:nvPr/>
        </p:nvSpPr>
        <p:spPr>
          <a:xfrm>
            <a:off x="1238023" y="4773802"/>
            <a:ext cx="10097383"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venir Book" charset="0"/>
                <a:ea typeface="Avenir Book" charset="0"/>
                <a:cs typeface="Avenir Book" charset="0"/>
              </a:rPr>
              <a:t>Genes with highly variable expression contain biological signal related to cell states. </a:t>
            </a:r>
          </a:p>
          <a:p>
            <a:pPr marL="457200" indent="-457200">
              <a:buFont typeface="Arial" panose="020B0604020202020204" pitchFamily="34" charset="0"/>
              <a:buChar char="•"/>
            </a:pPr>
            <a:r>
              <a:rPr lang="en-US" sz="2800" dirty="0">
                <a:latin typeface="Avenir Book" charset="0"/>
                <a:ea typeface="Avenir Book" charset="0"/>
                <a:cs typeface="Avenir Book" charset="0"/>
              </a:rPr>
              <a:t>Many genes are lowly detected or noisy measurements.</a:t>
            </a:r>
          </a:p>
          <a:p>
            <a:pPr marL="457200" indent="-457200">
              <a:buFont typeface="Arial" panose="020B0604020202020204" pitchFamily="34" charset="0"/>
              <a:buChar char="•"/>
            </a:pPr>
            <a:r>
              <a:rPr lang="en-US" sz="2800" dirty="0">
                <a:latin typeface="Avenir Book" charset="0"/>
                <a:ea typeface="Avenir Book" charset="0"/>
                <a:cs typeface="Avenir Book" charset="0"/>
              </a:rPr>
              <a:t>We typically select 2,000-5,000 variable genes.</a:t>
            </a:r>
          </a:p>
        </p:txBody>
      </p:sp>
      <p:grpSp>
        <p:nvGrpSpPr>
          <p:cNvPr id="4" name="Group"/>
          <p:cNvGrpSpPr/>
          <p:nvPr/>
        </p:nvGrpSpPr>
        <p:grpSpPr>
          <a:xfrm>
            <a:off x="2411493" y="1264665"/>
            <a:ext cx="2676894" cy="2687432"/>
            <a:chOff x="0" y="0"/>
            <a:chExt cx="1475989" cy="1728598"/>
          </a:xfrm>
        </p:grpSpPr>
        <p:sp>
          <p:nvSpPr>
            <p:cNvPr id="7" name="Line"/>
            <p:cNvSpPr/>
            <p:nvPr/>
          </p:nvSpPr>
          <p:spPr>
            <a:xfrm flipV="1">
              <a:off x="518555" y="0"/>
              <a:ext cx="1" cy="1185400"/>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8" name="Line"/>
            <p:cNvSpPr/>
            <p:nvPr/>
          </p:nvSpPr>
          <p:spPr>
            <a:xfrm flipV="1">
              <a:off x="0" y="1184907"/>
              <a:ext cx="543692" cy="543692"/>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 name="Line"/>
            <p:cNvSpPr/>
            <p:nvPr/>
          </p:nvSpPr>
          <p:spPr>
            <a:xfrm>
              <a:off x="509450" y="1195315"/>
              <a:ext cx="966540" cy="1"/>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pic>
        <p:nvPicPr>
          <p:cNvPr id="10" name="Image" descr="Image"/>
          <p:cNvPicPr>
            <a:picLocks noChangeAspect="1"/>
          </p:cNvPicPr>
          <p:nvPr/>
        </p:nvPicPr>
        <p:blipFill>
          <a:blip r:embed="rId3"/>
          <a:stretch>
            <a:fillRect/>
          </a:stretch>
        </p:blipFill>
        <p:spPr>
          <a:xfrm>
            <a:off x="2504613" y="2122255"/>
            <a:ext cx="595734" cy="627088"/>
          </a:xfrm>
          <a:prstGeom prst="rect">
            <a:avLst/>
          </a:prstGeom>
          <a:ln w="12700">
            <a:miter lim="400000"/>
          </a:ln>
        </p:spPr>
      </p:pic>
      <p:pic>
        <p:nvPicPr>
          <p:cNvPr id="11" name="Image" descr="Image"/>
          <p:cNvPicPr>
            <a:picLocks noChangeAspect="1"/>
          </p:cNvPicPr>
          <p:nvPr/>
        </p:nvPicPr>
        <p:blipFill>
          <a:blip r:embed="rId3"/>
          <a:stretch>
            <a:fillRect/>
          </a:stretch>
        </p:blipFill>
        <p:spPr>
          <a:xfrm>
            <a:off x="4220267" y="1305394"/>
            <a:ext cx="595734" cy="627088"/>
          </a:xfrm>
          <a:prstGeom prst="rect">
            <a:avLst/>
          </a:prstGeom>
          <a:ln w="12700">
            <a:miter lim="400000"/>
          </a:ln>
        </p:spPr>
      </p:pic>
      <p:pic>
        <p:nvPicPr>
          <p:cNvPr id="12" name="Image" descr="Image"/>
          <p:cNvPicPr>
            <a:picLocks noChangeAspect="1"/>
          </p:cNvPicPr>
          <p:nvPr/>
        </p:nvPicPr>
        <p:blipFill>
          <a:blip r:embed="rId3"/>
          <a:stretch>
            <a:fillRect/>
          </a:stretch>
        </p:blipFill>
        <p:spPr>
          <a:xfrm>
            <a:off x="3629638" y="1558075"/>
            <a:ext cx="595734" cy="627090"/>
          </a:xfrm>
          <a:prstGeom prst="rect">
            <a:avLst/>
          </a:prstGeom>
          <a:ln w="12700">
            <a:miter lim="400000"/>
          </a:ln>
        </p:spPr>
      </p:pic>
      <p:pic>
        <p:nvPicPr>
          <p:cNvPr id="13" name="Image" descr="Image"/>
          <p:cNvPicPr>
            <a:picLocks noChangeAspect="1"/>
          </p:cNvPicPr>
          <p:nvPr/>
        </p:nvPicPr>
        <p:blipFill>
          <a:blip r:embed="rId3"/>
          <a:stretch>
            <a:fillRect/>
          </a:stretch>
        </p:blipFill>
        <p:spPr>
          <a:xfrm>
            <a:off x="4365058" y="3312781"/>
            <a:ext cx="595734" cy="627088"/>
          </a:xfrm>
          <a:prstGeom prst="rect">
            <a:avLst/>
          </a:prstGeom>
          <a:ln w="12700">
            <a:miter lim="400000"/>
          </a:ln>
        </p:spPr>
      </p:pic>
      <p:pic>
        <p:nvPicPr>
          <p:cNvPr id="14" name="Image" descr="Image"/>
          <p:cNvPicPr>
            <a:picLocks noChangeAspect="1"/>
          </p:cNvPicPr>
          <p:nvPr/>
        </p:nvPicPr>
        <p:blipFill>
          <a:blip r:embed="rId3"/>
          <a:stretch>
            <a:fillRect/>
          </a:stretch>
        </p:blipFill>
        <p:spPr>
          <a:xfrm>
            <a:off x="2253991" y="1474480"/>
            <a:ext cx="595734" cy="627090"/>
          </a:xfrm>
          <a:prstGeom prst="rect">
            <a:avLst/>
          </a:prstGeom>
          <a:ln w="12700">
            <a:miter lim="400000"/>
          </a:ln>
        </p:spPr>
      </p:pic>
      <p:pic>
        <p:nvPicPr>
          <p:cNvPr id="15" name="Image" descr="Image"/>
          <p:cNvPicPr>
            <a:picLocks noChangeAspect="1"/>
          </p:cNvPicPr>
          <p:nvPr/>
        </p:nvPicPr>
        <p:blipFill>
          <a:blip r:embed="rId3" cstate="screen">
            <a:extLst>
              <a:ext uri="{28A0092B-C50C-407E-A947-70E740481C1C}">
                <a14:useLocalDpi xmlns:a14="http://schemas.microsoft.com/office/drawing/2010/main"/>
              </a:ext>
            </a:extLst>
          </a:blip>
          <a:srcRect r="13543" b="16023"/>
          <a:stretch>
            <a:fillRect/>
          </a:stretch>
        </p:blipFill>
        <p:spPr>
          <a:xfrm>
            <a:off x="2036808" y="2735061"/>
            <a:ext cx="515050" cy="526608"/>
          </a:xfrm>
          <a:prstGeom prst="rect">
            <a:avLst/>
          </a:prstGeom>
          <a:ln w="12700">
            <a:miter lim="400000"/>
          </a:ln>
        </p:spPr>
      </p:pic>
      <p:pic>
        <p:nvPicPr>
          <p:cNvPr id="16" name="Image" descr="Image"/>
          <p:cNvPicPr>
            <a:picLocks noChangeAspect="1"/>
          </p:cNvPicPr>
          <p:nvPr/>
        </p:nvPicPr>
        <p:blipFill>
          <a:blip r:embed="rId3" cstate="screen">
            <a:extLst>
              <a:ext uri="{28A0092B-C50C-407E-A947-70E740481C1C}">
                <a14:useLocalDpi xmlns:a14="http://schemas.microsoft.com/office/drawing/2010/main"/>
              </a:ext>
            </a:extLst>
          </a:blip>
          <a:srcRect r="13543" b="16023"/>
          <a:stretch>
            <a:fillRect/>
          </a:stretch>
        </p:blipFill>
        <p:spPr>
          <a:xfrm>
            <a:off x="4126380" y="2222733"/>
            <a:ext cx="515050" cy="526610"/>
          </a:xfrm>
          <a:prstGeom prst="rect">
            <a:avLst/>
          </a:prstGeom>
          <a:ln w="12700">
            <a:miter lim="400000"/>
          </a:ln>
        </p:spPr>
      </p:pic>
      <p:pic>
        <p:nvPicPr>
          <p:cNvPr id="17" name="Image" descr="Image"/>
          <p:cNvPicPr>
            <a:picLocks noChangeAspect="1"/>
          </p:cNvPicPr>
          <p:nvPr/>
        </p:nvPicPr>
        <p:blipFill>
          <a:blip r:embed="rId3" cstate="screen">
            <a:extLst>
              <a:ext uri="{28A0092B-C50C-407E-A947-70E740481C1C}">
                <a14:useLocalDpi xmlns:a14="http://schemas.microsoft.com/office/drawing/2010/main"/>
              </a:ext>
            </a:extLst>
          </a:blip>
          <a:srcRect t="17850" r="13543" b="16023"/>
          <a:stretch>
            <a:fillRect/>
          </a:stretch>
        </p:blipFill>
        <p:spPr>
          <a:xfrm>
            <a:off x="3345319" y="3883448"/>
            <a:ext cx="515051" cy="414671"/>
          </a:xfrm>
          <a:prstGeom prst="rect">
            <a:avLst/>
          </a:prstGeom>
          <a:ln w="12700">
            <a:miter lim="400000"/>
          </a:ln>
        </p:spPr>
      </p:pic>
      <p:pic>
        <p:nvPicPr>
          <p:cNvPr id="18" name="Image" descr="Image"/>
          <p:cNvPicPr>
            <a:picLocks noChangeAspect="1"/>
          </p:cNvPicPr>
          <p:nvPr/>
        </p:nvPicPr>
        <p:blipFill>
          <a:blip r:embed="rId3" cstate="screen">
            <a:extLst>
              <a:ext uri="{28A0092B-C50C-407E-A947-70E740481C1C}">
                <a14:useLocalDpi xmlns:a14="http://schemas.microsoft.com/office/drawing/2010/main"/>
              </a:ext>
            </a:extLst>
          </a:blip>
          <a:srcRect t="17850" r="13543" b="16023"/>
          <a:stretch>
            <a:fillRect/>
          </a:stretch>
        </p:blipFill>
        <p:spPr>
          <a:xfrm>
            <a:off x="3271831" y="3337389"/>
            <a:ext cx="515050" cy="414671"/>
          </a:xfrm>
          <a:prstGeom prst="rect">
            <a:avLst/>
          </a:prstGeom>
          <a:ln w="12700">
            <a:miter lim="400000"/>
          </a:ln>
        </p:spPr>
      </p:pic>
      <p:pic>
        <p:nvPicPr>
          <p:cNvPr id="19" name="Image" descr="Image"/>
          <p:cNvPicPr>
            <a:picLocks noChangeAspect="1"/>
          </p:cNvPicPr>
          <p:nvPr/>
        </p:nvPicPr>
        <p:blipFill>
          <a:blip r:embed="rId3" cstate="screen">
            <a:extLst>
              <a:ext uri="{28A0092B-C50C-407E-A947-70E740481C1C}">
                <a14:useLocalDpi xmlns:a14="http://schemas.microsoft.com/office/drawing/2010/main"/>
              </a:ext>
            </a:extLst>
          </a:blip>
          <a:srcRect t="17850" r="13543" b="16023"/>
          <a:stretch>
            <a:fillRect/>
          </a:stretch>
        </p:blipFill>
        <p:spPr>
          <a:xfrm>
            <a:off x="2756781" y="3775287"/>
            <a:ext cx="515050" cy="414669"/>
          </a:xfrm>
          <a:prstGeom prst="rect">
            <a:avLst/>
          </a:prstGeom>
          <a:ln w="12700">
            <a:miter lim="400000"/>
          </a:ln>
        </p:spPr>
      </p:pic>
      <p:sp>
        <p:nvSpPr>
          <p:cNvPr id="2" name="Todays talk">
            <a:extLst>
              <a:ext uri="{FF2B5EF4-FFF2-40B4-BE49-F238E27FC236}">
                <a16:creationId xmlns:a16="http://schemas.microsoft.com/office/drawing/2014/main" id="{2BC1312A-61B2-98C0-15D2-909B1E61E449}"/>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feature selection</a:t>
            </a:r>
          </a:p>
        </p:txBody>
      </p:sp>
      <p:sp>
        <p:nvSpPr>
          <p:cNvPr id="6" name="TextBox 5">
            <a:extLst>
              <a:ext uri="{FF2B5EF4-FFF2-40B4-BE49-F238E27FC236}">
                <a16:creationId xmlns:a16="http://schemas.microsoft.com/office/drawing/2014/main" id="{D8B5B445-2757-8068-C035-3930D35C38C3}"/>
              </a:ext>
            </a:extLst>
          </p:cNvPr>
          <p:cNvSpPr txBox="1"/>
          <p:nvPr/>
        </p:nvSpPr>
        <p:spPr>
          <a:xfrm>
            <a:off x="5028796" y="2922029"/>
            <a:ext cx="994611" cy="307777"/>
          </a:xfrm>
          <a:prstGeom prst="rect">
            <a:avLst/>
          </a:prstGeom>
          <a:noFill/>
        </p:spPr>
        <p:txBody>
          <a:bodyPr wrap="square">
            <a:spAutoFit/>
          </a:bodyPr>
          <a:lstStyle/>
          <a:p>
            <a:pPr algn="ctr"/>
            <a:r>
              <a:rPr lang="en-US" b="1" dirty="0">
                <a:latin typeface="Avenir Book" panose="02000503020000020003" pitchFamily="2" charset="0"/>
              </a:rPr>
              <a:t>gene 1</a:t>
            </a:r>
          </a:p>
        </p:txBody>
      </p:sp>
      <p:sp>
        <p:nvSpPr>
          <p:cNvPr id="20" name="TextBox 19">
            <a:extLst>
              <a:ext uri="{FF2B5EF4-FFF2-40B4-BE49-F238E27FC236}">
                <a16:creationId xmlns:a16="http://schemas.microsoft.com/office/drawing/2014/main" id="{95700620-AF5F-036B-CC43-303412FFF3E5}"/>
              </a:ext>
            </a:extLst>
          </p:cNvPr>
          <p:cNvSpPr txBox="1"/>
          <p:nvPr/>
        </p:nvSpPr>
        <p:spPr>
          <a:xfrm>
            <a:off x="2870902" y="951841"/>
            <a:ext cx="994611" cy="307777"/>
          </a:xfrm>
          <a:prstGeom prst="rect">
            <a:avLst/>
          </a:prstGeom>
          <a:noFill/>
        </p:spPr>
        <p:txBody>
          <a:bodyPr wrap="square">
            <a:spAutoFit/>
          </a:bodyPr>
          <a:lstStyle/>
          <a:p>
            <a:pPr algn="ctr"/>
            <a:r>
              <a:rPr lang="en-US" b="1" dirty="0">
                <a:latin typeface="Avenir Book" panose="02000503020000020003" pitchFamily="2" charset="0"/>
              </a:rPr>
              <a:t>gene 2</a:t>
            </a:r>
          </a:p>
        </p:txBody>
      </p:sp>
      <p:sp>
        <p:nvSpPr>
          <p:cNvPr id="21" name="TextBox 20">
            <a:extLst>
              <a:ext uri="{FF2B5EF4-FFF2-40B4-BE49-F238E27FC236}">
                <a16:creationId xmlns:a16="http://schemas.microsoft.com/office/drawing/2014/main" id="{9D5CA2BD-32B1-BC10-45B1-358F88F9C902}"/>
              </a:ext>
            </a:extLst>
          </p:cNvPr>
          <p:cNvSpPr txBox="1"/>
          <p:nvPr/>
        </p:nvSpPr>
        <p:spPr>
          <a:xfrm>
            <a:off x="1775721" y="3905728"/>
            <a:ext cx="994611" cy="307777"/>
          </a:xfrm>
          <a:prstGeom prst="rect">
            <a:avLst/>
          </a:prstGeom>
          <a:noFill/>
        </p:spPr>
        <p:txBody>
          <a:bodyPr wrap="square">
            <a:spAutoFit/>
          </a:bodyPr>
          <a:lstStyle/>
          <a:p>
            <a:pPr algn="ctr"/>
            <a:r>
              <a:rPr lang="en-US" b="1" dirty="0">
                <a:latin typeface="Avenir Book" panose="02000503020000020003" pitchFamily="2" charset="0"/>
              </a:rPr>
              <a:t>gene 3</a:t>
            </a:r>
          </a:p>
        </p:txBody>
      </p:sp>
      <p:sp>
        <p:nvSpPr>
          <p:cNvPr id="3" name="Right Arrow 2">
            <a:extLst>
              <a:ext uri="{FF2B5EF4-FFF2-40B4-BE49-F238E27FC236}">
                <a16:creationId xmlns:a16="http://schemas.microsoft.com/office/drawing/2014/main" id="{59A9DFD3-C6E0-00A2-B420-FA77690A4087}"/>
              </a:ext>
            </a:extLst>
          </p:cNvPr>
          <p:cNvSpPr/>
          <p:nvPr/>
        </p:nvSpPr>
        <p:spPr>
          <a:xfrm>
            <a:off x="6152940" y="2508988"/>
            <a:ext cx="558934" cy="262952"/>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2A30B0-AA68-8D09-A707-129A3B9CDC27}"/>
              </a:ext>
            </a:extLst>
          </p:cNvPr>
          <p:cNvSpPr txBox="1"/>
          <p:nvPr/>
        </p:nvSpPr>
        <p:spPr>
          <a:xfrm>
            <a:off x="7026351" y="1936178"/>
            <a:ext cx="4513932" cy="1815882"/>
          </a:xfrm>
          <a:prstGeom prst="rect">
            <a:avLst/>
          </a:prstGeom>
          <a:noFill/>
        </p:spPr>
        <p:txBody>
          <a:bodyPr wrap="square">
            <a:spAutoFit/>
          </a:bodyPr>
          <a:lstStyle/>
          <a:p>
            <a:pPr algn="ctr"/>
            <a:r>
              <a:rPr lang="en-US" sz="2800" dirty="0">
                <a:latin typeface="Avenir Book" charset="0"/>
                <a:ea typeface="Avenir Book" charset="0"/>
                <a:cs typeface="Avenir Book" charset="0"/>
              </a:rPr>
              <a:t>Cells are in 20,000 dimensional space (one dimension for each gene), but hard to visualize!</a:t>
            </a:r>
          </a:p>
        </p:txBody>
      </p:sp>
    </p:spTree>
    <p:extLst>
      <p:ext uri="{BB962C8B-B14F-4D97-AF65-F5344CB8AC3E}">
        <p14:creationId xmlns:p14="http://schemas.microsoft.com/office/powerpoint/2010/main" val="222849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04F3C2-E013-5444-A4FF-AFE98C512039}"/>
              </a:ext>
            </a:extLst>
          </p:cNvPr>
          <p:cNvSpPr/>
          <p:nvPr/>
        </p:nvSpPr>
        <p:spPr>
          <a:xfrm>
            <a:off x="6096000" y="1690689"/>
            <a:ext cx="5526157" cy="58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pic>
        <p:nvPicPr>
          <p:cNvPr id="14" name="Picture 13">
            <a:extLst>
              <a:ext uri="{FF2B5EF4-FFF2-40B4-BE49-F238E27FC236}">
                <a16:creationId xmlns:a16="http://schemas.microsoft.com/office/drawing/2014/main" id="{31F7D779-C509-9847-97AE-E37E30CFC9BC}"/>
              </a:ext>
            </a:extLst>
          </p:cNvPr>
          <p:cNvPicPr>
            <a:picLocks noChangeAspect="1"/>
          </p:cNvPicPr>
          <p:nvPr/>
        </p:nvPicPr>
        <p:blipFill>
          <a:blip r:embed="rId2"/>
          <a:stretch>
            <a:fillRect/>
          </a:stretch>
        </p:blipFill>
        <p:spPr>
          <a:xfrm>
            <a:off x="569845" y="1472436"/>
            <a:ext cx="4797289" cy="5020441"/>
          </a:xfrm>
          <a:prstGeom prst="rect">
            <a:avLst/>
          </a:prstGeom>
        </p:spPr>
      </p:pic>
      <p:pic>
        <p:nvPicPr>
          <p:cNvPr id="7" name="Picture 6">
            <a:extLst>
              <a:ext uri="{FF2B5EF4-FFF2-40B4-BE49-F238E27FC236}">
                <a16:creationId xmlns:a16="http://schemas.microsoft.com/office/drawing/2014/main" id="{62337644-73C9-1247-9C4B-C133A122BF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23837" y="1833287"/>
            <a:ext cx="5329964" cy="3543300"/>
          </a:xfrm>
          <a:prstGeom prst="rect">
            <a:avLst/>
          </a:prstGeom>
        </p:spPr>
      </p:pic>
      <p:sp>
        <p:nvSpPr>
          <p:cNvPr id="8" name="Oval 7">
            <a:extLst>
              <a:ext uri="{FF2B5EF4-FFF2-40B4-BE49-F238E27FC236}">
                <a16:creationId xmlns:a16="http://schemas.microsoft.com/office/drawing/2014/main" id="{C3D97195-FE5D-BB43-8D70-C6CEBAE1EE02}"/>
              </a:ext>
            </a:extLst>
          </p:cNvPr>
          <p:cNvSpPr/>
          <p:nvPr/>
        </p:nvSpPr>
        <p:spPr>
          <a:xfrm>
            <a:off x="2457451" y="2686051"/>
            <a:ext cx="957263" cy="918887"/>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sp>
        <p:nvSpPr>
          <p:cNvPr id="11" name="Oval 10">
            <a:extLst>
              <a:ext uri="{FF2B5EF4-FFF2-40B4-BE49-F238E27FC236}">
                <a16:creationId xmlns:a16="http://schemas.microsoft.com/office/drawing/2014/main" id="{65BC8C52-55DF-4048-A069-71296CEECD0F}"/>
              </a:ext>
            </a:extLst>
          </p:cNvPr>
          <p:cNvSpPr/>
          <p:nvPr/>
        </p:nvSpPr>
        <p:spPr>
          <a:xfrm>
            <a:off x="4065418" y="4252913"/>
            <a:ext cx="957263" cy="1747839"/>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sp>
        <p:nvSpPr>
          <p:cNvPr id="6" name="scRNA-Seq from fresh cells">
            <a:extLst>
              <a:ext uri="{FF2B5EF4-FFF2-40B4-BE49-F238E27FC236}">
                <a16:creationId xmlns:a16="http://schemas.microsoft.com/office/drawing/2014/main" id="{E6BE59FE-7BB9-3D6A-D23C-367F1F775278}"/>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annotate clusters</a:t>
            </a:r>
            <a:endParaRPr lang="en-US" sz="3200" kern="0" dirty="0"/>
          </a:p>
        </p:txBody>
      </p:sp>
    </p:spTree>
    <p:extLst>
      <p:ext uri="{BB962C8B-B14F-4D97-AF65-F5344CB8AC3E}">
        <p14:creationId xmlns:p14="http://schemas.microsoft.com/office/powerpoint/2010/main" val="7498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NA-Seq from fresh cells">
            <a:extLst>
              <a:ext uri="{FF2B5EF4-FFF2-40B4-BE49-F238E27FC236}">
                <a16:creationId xmlns:a16="http://schemas.microsoft.com/office/drawing/2014/main" id="{F3C6E2C5-ECCF-A6CE-FC06-BFD51140D3A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Testing for significant changes in cell type abundance across biological conditions</a:t>
            </a:r>
            <a:endParaRPr lang="en-US" sz="3200" kern="0" dirty="0"/>
          </a:p>
        </p:txBody>
      </p:sp>
      <p:sp>
        <p:nvSpPr>
          <p:cNvPr id="18" name="TextBox 17">
            <a:extLst>
              <a:ext uri="{FF2B5EF4-FFF2-40B4-BE49-F238E27FC236}">
                <a16:creationId xmlns:a16="http://schemas.microsoft.com/office/drawing/2014/main" id="{A4426BA0-06C3-6D11-9B08-0C23541CB64A}"/>
              </a:ext>
            </a:extLst>
          </p:cNvPr>
          <p:cNvSpPr txBox="1"/>
          <p:nvPr/>
        </p:nvSpPr>
        <p:spPr>
          <a:xfrm>
            <a:off x="0" y="1164053"/>
            <a:ext cx="12191998" cy="1862048"/>
          </a:xfrm>
          <a:prstGeom prst="rect">
            <a:avLst/>
          </a:prstGeom>
          <a:noFill/>
        </p:spPr>
        <p:txBody>
          <a:bodyPr wrap="square">
            <a:spAutoFit/>
          </a:bodyPr>
          <a:lstStyle/>
          <a:p>
            <a:pPr marL="139700" marR="0" lvl="0" indent="0" algn="l" defTabSz="914400" rtl="0" eaLnBrk="0" fontAlgn="base" latinLnBrk="0" hangingPunct="0">
              <a:spcBef>
                <a:spcPts val="0"/>
              </a:spcBef>
              <a:spcAft>
                <a:spcPts val="1800"/>
              </a:spcAft>
              <a:buClrTx/>
              <a:buSzPts val="1400"/>
              <a:buFont typeface="Arial" charset="0"/>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Assume we have 3 cell types (A, B, C) in a treated and untreated sample. If the frequency of cell type A increases in the treated sample due to the treatment, what will happen to the frequencies of cell types B and C?</a:t>
            </a:r>
          </a:p>
          <a:p>
            <a:pPr marL="139700" marR="0" lvl="0" indent="0" algn="l" defTabSz="914400" rtl="0" eaLnBrk="0" fontAlgn="base" latinLnBrk="0" hangingPunct="0">
              <a:spcBef>
                <a:spcPts val="0"/>
              </a:spcBef>
              <a:spcAft>
                <a:spcPts val="1800"/>
              </a:spcAft>
              <a:buClrTx/>
              <a:buSzPts val="1400"/>
              <a:buFont typeface="Arial" charset="0"/>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compositional nature of cell type abundance data means the </a:t>
            </a:r>
            <a:r>
              <a:rPr kumimoji="0" lang="en-GB" sz="20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abundances of cell type A, cell type B, and cell type C are not independent of one other. </a:t>
            </a:r>
            <a:r>
              <a:rPr kumimoji="0" lang="en-GB"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Their frequencies must always sum to 1.</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9" name="Picture 2">
            <a:extLst>
              <a:ext uri="{FF2B5EF4-FFF2-40B4-BE49-F238E27FC236}">
                <a16:creationId xmlns:a16="http://schemas.microsoft.com/office/drawing/2014/main" id="{0393A7A0-378E-8676-E797-366401F3CC8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825884" y="3982150"/>
            <a:ext cx="3962148" cy="28758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D1B64B7-6CED-2E9F-D69D-30C046F6CA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0007" y="3526889"/>
            <a:ext cx="2427858" cy="3348005"/>
          </a:xfrm>
          <a:prstGeom prst="rect">
            <a:avLst/>
          </a:prstGeom>
        </p:spPr>
      </p:pic>
      <p:sp>
        <p:nvSpPr>
          <p:cNvPr id="21" name="TextBox 20">
            <a:extLst>
              <a:ext uri="{FF2B5EF4-FFF2-40B4-BE49-F238E27FC236}">
                <a16:creationId xmlns:a16="http://schemas.microsoft.com/office/drawing/2014/main" id="{CDE2ACBE-1C99-7302-E9B4-1839EDFE212D}"/>
              </a:ext>
            </a:extLst>
          </p:cNvPr>
          <p:cNvSpPr txBox="1"/>
          <p:nvPr/>
        </p:nvSpPr>
        <p:spPr>
          <a:xfrm>
            <a:off x="4717637" y="3330358"/>
            <a:ext cx="1807853" cy="461665"/>
          </a:xfrm>
          <a:prstGeom prst="rect">
            <a:avLst/>
          </a:prstGeom>
          <a:noFill/>
        </p:spPr>
        <p:txBody>
          <a:bodyPr wrap="square">
            <a:spAutoFit/>
          </a:bodyPr>
          <a:lstStyle/>
          <a:p>
            <a:r>
              <a:rPr lang="en-GB" sz="2400" dirty="0" err="1">
                <a:latin typeface="Avenir Book" panose="02000503020000020003" pitchFamily="2" charset="0"/>
              </a:rPr>
              <a:t>scCODA</a:t>
            </a:r>
            <a:endParaRPr lang="en-US" sz="2400" dirty="0">
              <a:latin typeface="Avenir Book" panose="02000503020000020003" pitchFamily="2" charset="0"/>
            </a:endParaRPr>
          </a:p>
        </p:txBody>
      </p:sp>
      <p:sp>
        <p:nvSpPr>
          <p:cNvPr id="22" name="TextBox 21">
            <a:extLst>
              <a:ext uri="{FF2B5EF4-FFF2-40B4-BE49-F238E27FC236}">
                <a16:creationId xmlns:a16="http://schemas.microsoft.com/office/drawing/2014/main" id="{C34FFF83-F413-6994-8D58-87515C9F2713}"/>
              </a:ext>
            </a:extLst>
          </p:cNvPr>
          <p:cNvSpPr txBox="1"/>
          <p:nvPr/>
        </p:nvSpPr>
        <p:spPr>
          <a:xfrm>
            <a:off x="9615757" y="3333938"/>
            <a:ext cx="1329339" cy="461665"/>
          </a:xfrm>
          <a:prstGeom prst="rect">
            <a:avLst/>
          </a:prstGeom>
          <a:noFill/>
        </p:spPr>
        <p:txBody>
          <a:bodyPr wrap="square">
            <a:spAutoFit/>
          </a:bodyPr>
          <a:lstStyle/>
          <a:p>
            <a:r>
              <a:rPr lang="en-GB" sz="2400" dirty="0">
                <a:latin typeface="Avenir Book" panose="02000503020000020003" pitchFamily="2" charset="0"/>
              </a:rPr>
              <a:t>Milo</a:t>
            </a:r>
            <a:endParaRPr lang="en-US" sz="2400" dirty="0">
              <a:latin typeface="Avenir Book" panose="02000503020000020003" pitchFamily="2" charset="0"/>
            </a:endParaRPr>
          </a:p>
        </p:txBody>
      </p:sp>
      <p:sp>
        <p:nvSpPr>
          <p:cNvPr id="25" name="TextBox 24">
            <a:extLst>
              <a:ext uri="{FF2B5EF4-FFF2-40B4-BE49-F238E27FC236}">
                <a16:creationId xmlns:a16="http://schemas.microsoft.com/office/drawing/2014/main" id="{3A1FDC36-68BF-60B3-A1A1-46A60D5E731A}"/>
              </a:ext>
            </a:extLst>
          </p:cNvPr>
          <p:cNvSpPr txBox="1"/>
          <p:nvPr/>
        </p:nvSpPr>
        <p:spPr>
          <a:xfrm>
            <a:off x="-20783" y="6396335"/>
            <a:ext cx="6116782" cy="461665"/>
          </a:xfrm>
          <a:prstGeom prst="rect">
            <a:avLst/>
          </a:prstGeom>
          <a:noFill/>
        </p:spPr>
        <p:txBody>
          <a:bodyPr wrap="square">
            <a:spAutoFit/>
          </a:bodyPr>
          <a:lstStyle/>
          <a:p>
            <a:pPr>
              <a:lnSpc>
                <a:spcPct val="100000"/>
              </a:lnSpc>
            </a:pPr>
            <a:r>
              <a:rPr lang="en-US" sz="1200" dirty="0" err="1"/>
              <a:t>Büttner</a:t>
            </a:r>
            <a:r>
              <a:rPr lang="en-US" sz="1200" dirty="0"/>
              <a:t> et al., </a:t>
            </a:r>
            <a:r>
              <a:rPr lang="en-US" sz="1200" i="1" dirty="0"/>
              <a:t>Nature Communications</a:t>
            </a:r>
            <a:r>
              <a:rPr lang="en-US" sz="1200" dirty="0"/>
              <a:t>. (2021).</a:t>
            </a:r>
          </a:p>
          <a:p>
            <a:pPr>
              <a:lnSpc>
                <a:spcPct val="100000"/>
              </a:lnSpc>
            </a:pPr>
            <a:r>
              <a:rPr lang="en-US" sz="1200" dirty="0"/>
              <a:t>Dann et al., </a:t>
            </a:r>
            <a:r>
              <a:rPr lang="en-US" sz="1200" i="1" dirty="0"/>
              <a:t>Nature Biotech</a:t>
            </a:r>
            <a:r>
              <a:rPr lang="en-US" sz="1200" dirty="0"/>
              <a:t>. (2022).</a:t>
            </a:r>
          </a:p>
        </p:txBody>
      </p:sp>
    </p:spTree>
    <p:extLst>
      <p:ext uri="{BB962C8B-B14F-4D97-AF65-F5344CB8AC3E}">
        <p14:creationId xmlns:p14="http://schemas.microsoft.com/office/powerpoint/2010/main" val="130929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D0796-6662-E34E-AF18-CD0F883576A1}"/>
              </a:ext>
            </a:extLst>
          </p:cNvPr>
          <p:cNvSpPr>
            <a:spLocks noGrp="1"/>
          </p:cNvSpPr>
          <p:nvPr>
            <p:ph type="body" idx="1"/>
          </p:nvPr>
        </p:nvSpPr>
        <p:spPr/>
        <p:txBody>
          <a:bodyPr/>
          <a:lstStyle/>
          <a:p>
            <a:r>
              <a:rPr lang="en-US" dirty="0">
                <a:latin typeface="Avenir Book" panose="02000503020000020003" pitchFamily="2" charset="0"/>
              </a:rPr>
              <a:t>ScRNA-seq will capture poly-adenylated pathogen reads for intra-cellular pathogens</a:t>
            </a:r>
          </a:p>
          <a:p>
            <a:r>
              <a:rPr lang="en-US" dirty="0">
                <a:latin typeface="Avenir Book" panose="02000503020000020003" pitchFamily="2" charset="0"/>
              </a:rPr>
              <a:t>Required alignment against custom, combined host-pathogen genome</a:t>
            </a:r>
          </a:p>
          <a:p>
            <a:r>
              <a:rPr lang="en-US" dirty="0">
                <a:latin typeface="Avenir Book" panose="02000503020000020003" pitchFamily="2" charset="0"/>
              </a:rPr>
              <a:t>Pathogen RNA != intra-cellular pathogen presence </a:t>
            </a:r>
          </a:p>
          <a:p>
            <a:pPr lvl="1"/>
            <a:r>
              <a:rPr lang="en-US" sz="1867" dirty="0">
                <a:latin typeface="Avenir Book" panose="02000503020000020003" pitchFamily="2" charset="0"/>
              </a:rPr>
              <a:t>Especially in low quantities, pathogen RNA may be from ambient background contamination</a:t>
            </a:r>
          </a:p>
          <a:p>
            <a:r>
              <a:rPr lang="en-US" dirty="0">
                <a:latin typeface="Avenir Book" panose="02000503020000020003" pitchFamily="2" charset="0"/>
              </a:rPr>
              <a:t>Intra-cellular pathogen RNA != active infection</a:t>
            </a:r>
          </a:p>
          <a:p>
            <a:pPr lvl="1"/>
            <a:r>
              <a:rPr lang="en-US" sz="1867" dirty="0">
                <a:latin typeface="Avenir Book" panose="02000503020000020003" pitchFamily="2" charset="0"/>
              </a:rPr>
              <a:t>Phagocytes sample their environment and other cells continuously and may readily capture pathogen RNA </a:t>
            </a:r>
          </a:p>
          <a:p>
            <a:endParaRPr lang="en-US" dirty="0">
              <a:latin typeface="Avenir Book" panose="02000503020000020003" pitchFamily="2" charset="0"/>
            </a:endParaRPr>
          </a:p>
        </p:txBody>
      </p:sp>
      <p:sp>
        <p:nvSpPr>
          <p:cNvPr id="8" name="scRNA-Seq from fresh cells">
            <a:extLst>
              <a:ext uri="{FF2B5EF4-FFF2-40B4-BE49-F238E27FC236}">
                <a16:creationId xmlns:a16="http://schemas.microsoft.com/office/drawing/2014/main" id="{64339B76-9543-C66A-FAA1-233934DD4AD5}"/>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Host-pathogen annotations</a:t>
            </a:r>
          </a:p>
        </p:txBody>
      </p:sp>
    </p:spTree>
    <p:extLst>
      <p:ext uri="{BB962C8B-B14F-4D97-AF65-F5344CB8AC3E}">
        <p14:creationId xmlns:p14="http://schemas.microsoft.com/office/powerpoint/2010/main" val="84880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Chart, scatter chart&#10;&#10;Description automatically generated">
            <a:extLst>
              <a:ext uri="{FF2B5EF4-FFF2-40B4-BE49-F238E27FC236}">
                <a16:creationId xmlns:a16="http://schemas.microsoft.com/office/drawing/2014/main" id="{6D22C2AD-48F7-2248-B1AD-C92551095282}"/>
              </a:ext>
            </a:extLst>
          </p:cNvPr>
          <p:cNvPicPr>
            <a:picLocks noGrp="1" noChangeAspect="1"/>
          </p:cNvPicPr>
          <p:nvPr>
            <p:ph sz="quarter" idx="13"/>
          </p:nvPr>
        </p:nvPicPr>
        <p:blipFill>
          <a:blip r:embed="rId3" cstate="screen">
            <a:extLst>
              <a:ext uri="{28A0092B-C50C-407E-A947-70E740481C1C}">
                <a14:useLocalDpi xmlns:a14="http://schemas.microsoft.com/office/drawing/2010/main"/>
              </a:ext>
            </a:extLst>
          </a:blip>
          <a:stretch>
            <a:fillRect/>
          </a:stretch>
        </p:blipFill>
        <p:spPr>
          <a:xfrm>
            <a:off x="8928337" y="1479553"/>
            <a:ext cx="2591860" cy="4876800"/>
          </a:xfrm>
        </p:spPr>
      </p:pic>
      <p:sp>
        <p:nvSpPr>
          <p:cNvPr id="6" name="Content Placeholder 5">
            <a:extLst>
              <a:ext uri="{FF2B5EF4-FFF2-40B4-BE49-F238E27FC236}">
                <a16:creationId xmlns:a16="http://schemas.microsoft.com/office/drawing/2014/main" id="{1BBFECDF-ABF1-6248-AD0D-BE4AD12B321A}"/>
              </a:ext>
            </a:extLst>
          </p:cNvPr>
          <p:cNvSpPr>
            <a:spLocks noGrp="1"/>
          </p:cNvSpPr>
          <p:nvPr>
            <p:ph sz="quarter" idx="14"/>
          </p:nvPr>
        </p:nvSpPr>
        <p:spPr/>
        <p:txBody>
          <a:bodyPr>
            <a:normAutofit fontScale="92500" lnSpcReduction="10000"/>
          </a:bodyPr>
          <a:lstStyle/>
          <a:p>
            <a:r>
              <a:rPr lang="en-US" dirty="0">
                <a:latin typeface="Avenir Book" panose="02000503020000020003" pitchFamily="2" charset="0"/>
              </a:rPr>
              <a:t>Fleming et al., </a:t>
            </a:r>
            <a:r>
              <a:rPr lang="en-US" i="1" dirty="0" err="1">
                <a:latin typeface="Avenir Book" panose="02000503020000020003" pitchFamily="2" charset="0"/>
              </a:rPr>
              <a:t>bioRxiv</a:t>
            </a:r>
            <a:r>
              <a:rPr lang="en-US" dirty="0">
                <a:latin typeface="Avenir Book" panose="02000503020000020003" pitchFamily="2" charset="0"/>
              </a:rPr>
              <a:t>, 2019; </a:t>
            </a:r>
            <a:r>
              <a:rPr lang="en-US" dirty="0" err="1">
                <a:latin typeface="Avenir Book" panose="02000503020000020003" pitchFamily="2" charset="0"/>
              </a:rPr>
              <a:t>Kotliar</a:t>
            </a:r>
            <a:r>
              <a:rPr lang="en-US" dirty="0">
                <a:latin typeface="Avenir Book" panose="02000503020000020003" pitchFamily="2" charset="0"/>
              </a:rPr>
              <a:t> et al., </a:t>
            </a:r>
            <a:r>
              <a:rPr lang="en-US" i="1" dirty="0">
                <a:latin typeface="Avenir Book" panose="02000503020000020003" pitchFamily="2" charset="0"/>
              </a:rPr>
              <a:t>Cell</a:t>
            </a:r>
            <a:r>
              <a:rPr lang="en-US" dirty="0">
                <a:latin typeface="Avenir Book" panose="02000503020000020003" pitchFamily="2" charset="0"/>
              </a:rPr>
              <a:t>, 2020; Ziegler et al., </a:t>
            </a:r>
            <a:r>
              <a:rPr lang="en-US" i="1" dirty="0">
                <a:latin typeface="Avenir Book" panose="02000503020000020003" pitchFamily="2" charset="0"/>
              </a:rPr>
              <a:t>Cell</a:t>
            </a:r>
            <a:r>
              <a:rPr lang="en-US" dirty="0">
                <a:latin typeface="Avenir Book" panose="02000503020000020003" pitchFamily="2" charset="0"/>
              </a:rPr>
              <a:t>, 2021.</a:t>
            </a:r>
          </a:p>
          <a:p>
            <a:endParaRPr lang="en-US" dirty="0">
              <a:latin typeface="Avenir Book" panose="02000503020000020003" pitchFamily="2" charset="0"/>
            </a:endParaRPr>
          </a:p>
        </p:txBody>
      </p:sp>
      <p:pic>
        <p:nvPicPr>
          <p:cNvPr id="12" name="Picture 11" descr="Diagram&#10;&#10;Description automatically generated">
            <a:extLst>
              <a:ext uri="{FF2B5EF4-FFF2-40B4-BE49-F238E27FC236}">
                <a16:creationId xmlns:a16="http://schemas.microsoft.com/office/drawing/2014/main" id="{8AE54F22-BCEB-E844-8641-728C6712C2E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336" y="1828801"/>
            <a:ext cx="8534400" cy="3538012"/>
          </a:xfrm>
          <a:prstGeom prst="rect">
            <a:avLst/>
          </a:prstGeom>
        </p:spPr>
      </p:pic>
      <p:sp>
        <p:nvSpPr>
          <p:cNvPr id="13" name="Rectangle 12">
            <a:extLst>
              <a:ext uri="{FF2B5EF4-FFF2-40B4-BE49-F238E27FC236}">
                <a16:creationId xmlns:a16="http://schemas.microsoft.com/office/drawing/2014/main" id="{3B2DC508-1246-604E-ACFD-447591047B5F}"/>
              </a:ext>
            </a:extLst>
          </p:cNvPr>
          <p:cNvSpPr/>
          <p:nvPr/>
        </p:nvSpPr>
        <p:spPr>
          <a:xfrm>
            <a:off x="185783" y="1828800"/>
            <a:ext cx="371565" cy="3193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atin typeface="Avenir Book" panose="02000503020000020003" pitchFamily="2" charset="0"/>
            </a:endParaRPr>
          </a:p>
        </p:txBody>
      </p:sp>
      <p:sp>
        <p:nvSpPr>
          <p:cNvPr id="14" name="Rectangle 13">
            <a:extLst>
              <a:ext uri="{FF2B5EF4-FFF2-40B4-BE49-F238E27FC236}">
                <a16:creationId xmlns:a16="http://schemas.microsoft.com/office/drawing/2014/main" id="{DC9E908E-8856-3147-855F-6B30F7522ADB}"/>
              </a:ext>
            </a:extLst>
          </p:cNvPr>
          <p:cNvSpPr/>
          <p:nvPr/>
        </p:nvSpPr>
        <p:spPr>
          <a:xfrm>
            <a:off x="8715254" y="1440269"/>
            <a:ext cx="371565" cy="3193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atin typeface="Avenir Book" panose="02000503020000020003" pitchFamily="2" charset="0"/>
            </a:endParaRPr>
          </a:p>
        </p:txBody>
      </p:sp>
      <p:sp>
        <p:nvSpPr>
          <p:cNvPr id="15" name="Rectangle 14">
            <a:extLst>
              <a:ext uri="{FF2B5EF4-FFF2-40B4-BE49-F238E27FC236}">
                <a16:creationId xmlns:a16="http://schemas.microsoft.com/office/drawing/2014/main" id="{1BBA2CC8-12EC-1B4C-9DDE-788F207B0FE0}"/>
              </a:ext>
            </a:extLst>
          </p:cNvPr>
          <p:cNvSpPr/>
          <p:nvPr/>
        </p:nvSpPr>
        <p:spPr>
          <a:xfrm>
            <a:off x="8841507" y="3438148"/>
            <a:ext cx="371565" cy="3193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atin typeface="Avenir Book" panose="02000503020000020003" pitchFamily="2" charset="0"/>
            </a:endParaRPr>
          </a:p>
        </p:txBody>
      </p:sp>
      <p:sp>
        <p:nvSpPr>
          <p:cNvPr id="7" name="scRNA-Seq from fresh cells">
            <a:extLst>
              <a:ext uri="{FF2B5EF4-FFF2-40B4-BE49-F238E27FC236}">
                <a16:creationId xmlns:a16="http://schemas.microsoft.com/office/drawing/2014/main" id="{A7A4DDF4-56FE-73DE-5DED-D135A82023FC}"/>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Host-pathogen annotations (cont’d): A COVID-19 example</a:t>
            </a:r>
          </a:p>
        </p:txBody>
      </p:sp>
    </p:spTree>
    <p:extLst>
      <p:ext uri="{BB962C8B-B14F-4D97-AF65-F5344CB8AC3E}">
        <p14:creationId xmlns:p14="http://schemas.microsoft.com/office/powerpoint/2010/main" val="4275228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Diagram&#10;&#10;Description automatically generated">
            <a:extLst>
              <a:ext uri="{FF2B5EF4-FFF2-40B4-BE49-F238E27FC236}">
                <a16:creationId xmlns:a16="http://schemas.microsoft.com/office/drawing/2014/main" id="{60EA029D-90C9-4D44-A7C8-36DD35AA9F88}"/>
              </a:ext>
            </a:extLst>
          </p:cNvPr>
          <p:cNvPicPr>
            <a:picLocks noGrp="1" noChangeAspect="1"/>
          </p:cNvPicPr>
          <p:nvPr>
            <p:ph sz="quarter" idx="13"/>
          </p:nvPr>
        </p:nvPicPr>
        <p:blipFill>
          <a:blip r:embed="rId3" cstate="screen">
            <a:extLst>
              <a:ext uri="{28A0092B-C50C-407E-A947-70E740481C1C}">
                <a14:useLocalDpi xmlns:a14="http://schemas.microsoft.com/office/drawing/2010/main"/>
              </a:ext>
            </a:extLst>
          </a:blip>
          <a:stretch>
            <a:fillRect/>
          </a:stretch>
        </p:blipFill>
        <p:spPr>
          <a:xfrm>
            <a:off x="7010400" y="1524000"/>
            <a:ext cx="4876800" cy="3992072"/>
          </a:xfrm>
        </p:spPr>
      </p:pic>
      <p:sp>
        <p:nvSpPr>
          <p:cNvPr id="6" name="Content Placeholder 5">
            <a:extLst>
              <a:ext uri="{FF2B5EF4-FFF2-40B4-BE49-F238E27FC236}">
                <a16:creationId xmlns:a16="http://schemas.microsoft.com/office/drawing/2014/main" id="{203BEB3B-B26F-F347-AAEE-BF7FC4B976C0}"/>
              </a:ext>
            </a:extLst>
          </p:cNvPr>
          <p:cNvSpPr>
            <a:spLocks noGrp="1"/>
          </p:cNvSpPr>
          <p:nvPr>
            <p:ph sz="quarter" idx="14"/>
          </p:nvPr>
        </p:nvSpPr>
        <p:spPr/>
        <p:txBody>
          <a:bodyPr>
            <a:normAutofit fontScale="92500" lnSpcReduction="10000"/>
          </a:bodyPr>
          <a:lstStyle/>
          <a:p>
            <a:r>
              <a:rPr lang="en-US" dirty="0">
                <a:latin typeface="Avenir Book" panose="02000503020000020003" pitchFamily="2" charset="0"/>
              </a:rPr>
              <a:t>Ziegler et al., </a:t>
            </a:r>
            <a:r>
              <a:rPr lang="en-US" i="1" dirty="0">
                <a:latin typeface="Avenir Book" panose="02000503020000020003" pitchFamily="2" charset="0"/>
              </a:rPr>
              <a:t>Cell</a:t>
            </a:r>
            <a:r>
              <a:rPr lang="en-US" dirty="0">
                <a:latin typeface="Avenir Book" panose="02000503020000020003" pitchFamily="2" charset="0"/>
              </a:rPr>
              <a:t>, 2021.</a:t>
            </a:r>
          </a:p>
          <a:p>
            <a:endParaRPr lang="en-US" dirty="0">
              <a:latin typeface="Avenir Book" panose="02000503020000020003" pitchFamily="2" charset="0"/>
            </a:endParaRPr>
          </a:p>
        </p:txBody>
      </p:sp>
      <p:pic>
        <p:nvPicPr>
          <p:cNvPr id="12" name="Picture 11" descr="Timeline&#10;&#10;Description automatically generated with medium confidence">
            <a:extLst>
              <a:ext uri="{FF2B5EF4-FFF2-40B4-BE49-F238E27FC236}">
                <a16:creationId xmlns:a16="http://schemas.microsoft.com/office/drawing/2014/main" id="{E7D7C7CA-A715-7C43-8EB4-F9BC8B6912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 y="1219200"/>
            <a:ext cx="6208789" cy="4876800"/>
          </a:xfrm>
          <a:prstGeom prst="rect">
            <a:avLst/>
          </a:prstGeom>
        </p:spPr>
      </p:pic>
      <p:sp>
        <p:nvSpPr>
          <p:cNvPr id="13" name="Rectangle 12">
            <a:extLst>
              <a:ext uri="{FF2B5EF4-FFF2-40B4-BE49-F238E27FC236}">
                <a16:creationId xmlns:a16="http://schemas.microsoft.com/office/drawing/2014/main" id="{D844BCE0-8E8B-0543-AD85-E958B0507B20}"/>
              </a:ext>
            </a:extLst>
          </p:cNvPr>
          <p:cNvSpPr/>
          <p:nvPr/>
        </p:nvSpPr>
        <p:spPr>
          <a:xfrm flipH="1">
            <a:off x="609595" y="3772111"/>
            <a:ext cx="4657887" cy="316588"/>
          </a:xfrm>
          <a:prstGeom prst="rect">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atin typeface="Avenir Book" panose="02000503020000020003" pitchFamily="2" charset="0"/>
            </a:endParaRPr>
          </a:p>
        </p:txBody>
      </p:sp>
      <p:sp>
        <p:nvSpPr>
          <p:cNvPr id="14" name="Rectangle 13">
            <a:extLst>
              <a:ext uri="{FF2B5EF4-FFF2-40B4-BE49-F238E27FC236}">
                <a16:creationId xmlns:a16="http://schemas.microsoft.com/office/drawing/2014/main" id="{594606AB-7D80-6A4E-A60C-779A23D734A9}"/>
              </a:ext>
            </a:extLst>
          </p:cNvPr>
          <p:cNvSpPr/>
          <p:nvPr/>
        </p:nvSpPr>
        <p:spPr>
          <a:xfrm>
            <a:off x="7010400" y="1595025"/>
            <a:ext cx="371565" cy="3193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atin typeface="Avenir Book" panose="02000503020000020003" pitchFamily="2" charset="0"/>
            </a:endParaRPr>
          </a:p>
        </p:txBody>
      </p:sp>
      <p:sp>
        <p:nvSpPr>
          <p:cNvPr id="15" name="Rectangle 14">
            <a:extLst>
              <a:ext uri="{FF2B5EF4-FFF2-40B4-BE49-F238E27FC236}">
                <a16:creationId xmlns:a16="http://schemas.microsoft.com/office/drawing/2014/main" id="{4785B229-BC1A-384D-89A6-9474C871F24B}"/>
              </a:ext>
            </a:extLst>
          </p:cNvPr>
          <p:cNvSpPr/>
          <p:nvPr/>
        </p:nvSpPr>
        <p:spPr>
          <a:xfrm flipH="1">
            <a:off x="5211097" y="4032466"/>
            <a:ext cx="1009443" cy="1606335"/>
          </a:xfrm>
          <a:prstGeom prst="rect">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atin typeface="Avenir Book" panose="02000503020000020003" pitchFamily="2" charset="0"/>
            </a:endParaRPr>
          </a:p>
        </p:txBody>
      </p:sp>
      <p:sp>
        <p:nvSpPr>
          <p:cNvPr id="2" name="scRNA-Seq from fresh cells">
            <a:extLst>
              <a:ext uri="{FF2B5EF4-FFF2-40B4-BE49-F238E27FC236}">
                <a16:creationId xmlns:a16="http://schemas.microsoft.com/office/drawing/2014/main" id="{18BA9190-AA50-63D2-CC7D-85AA815B0AA0}"/>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Host-pathogen annotations (cont’d): A COVID-19 example</a:t>
            </a:r>
          </a:p>
        </p:txBody>
      </p:sp>
    </p:spTree>
    <p:extLst>
      <p:ext uri="{BB962C8B-B14F-4D97-AF65-F5344CB8AC3E}">
        <p14:creationId xmlns:p14="http://schemas.microsoft.com/office/powerpoint/2010/main" val="368130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Chart&#10;&#10;Description automatically generated with medium confidence">
            <a:extLst>
              <a:ext uri="{FF2B5EF4-FFF2-40B4-BE49-F238E27FC236}">
                <a16:creationId xmlns:a16="http://schemas.microsoft.com/office/drawing/2014/main" id="{D18C2821-ABE6-804B-8014-E588A1199562}"/>
              </a:ext>
            </a:extLst>
          </p:cNvPr>
          <p:cNvPicPr>
            <a:picLocks noGrp="1" noChangeAspect="1"/>
          </p:cNvPicPr>
          <p:nvPr>
            <p:ph sz="quarter" idx="13"/>
          </p:nvPr>
        </p:nvPicPr>
        <p:blipFill>
          <a:blip r:embed="rId3" cstate="screen">
            <a:extLst>
              <a:ext uri="{28A0092B-C50C-407E-A947-70E740481C1C}">
                <a14:useLocalDpi xmlns:a14="http://schemas.microsoft.com/office/drawing/2010/main"/>
              </a:ext>
            </a:extLst>
          </a:blip>
          <a:stretch>
            <a:fillRect/>
          </a:stretch>
        </p:blipFill>
        <p:spPr>
          <a:xfrm>
            <a:off x="609600" y="1828800"/>
            <a:ext cx="10972800" cy="3348016"/>
          </a:xfrm>
        </p:spPr>
      </p:pic>
      <p:sp>
        <p:nvSpPr>
          <p:cNvPr id="6" name="Content Placeholder 5">
            <a:extLst>
              <a:ext uri="{FF2B5EF4-FFF2-40B4-BE49-F238E27FC236}">
                <a16:creationId xmlns:a16="http://schemas.microsoft.com/office/drawing/2014/main" id="{C9533634-ECFA-634E-9C03-B3B339810A30}"/>
              </a:ext>
            </a:extLst>
          </p:cNvPr>
          <p:cNvSpPr>
            <a:spLocks noGrp="1"/>
          </p:cNvSpPr>
          <p:nvPr>
            <p:ph sz="quarter" idx="14"/>
          </p:nvPr>
        </p:nvSpPr>
        <p:spPr/>
        <p:txBody>
          <a:bodyPr>
            <a:normAutofit fontScale="92500" lnSpcReduction="10000"/>
          </a:bodyPr>
          <a:lstStyle/>
          <a:p>
            <a:r>
              <a:rPr lang="en-US" dirty="0">
                <a:latin typeface="Avenir Book" panose="02000503020000020003" pitchFamily="2" charset="0"/>
              </a:rPr>
              <a:t>Ziegler et al., </a:t>
            </a:r>
            <a:r>
              <a:rPr lang="en-US" i="1" dirty="0">
                <a:latin typeface="Avenir Book" panose="02000503020000020003" pitchFamily="2" charset="0"/>
              </a:rPr>
              <a:t>Cell</a:t>
            </a:r>
            <a:r>
              <a:rPr lang="en-US" dirty="0">
                <a:latin typeface="Avenir Book" panose="02000503020000020003" pitchFamily="2" charset="0"/>
              </a:rPr>
              <a:t>, 2021.</a:t>
            </a:r>
          </a:p>
          <a:p>
            <a:endParaRPr lang="en-US" dirty="0">
              <a:latin typeface="Avenir Book" panose="02000503020000020003" pitchFamily="2" charset="0"/>
            </a:endParaRPr>
          </a:p>
        </p:txBody>
      </p:sp>
      <p:sp>
        <p:nvSpPr>
          <p:cNvPr id="11" name="Rectangle 10">
            <a:extLst>
              <a:ext uri="{FF2B5EF4-FFF2-40B4-BE49-F238E27FC236}">
                <a16:creationId xmlns:a16="http://schemas.microsoft.com/office/drawing/2014/main" id="{AE085323-3150-AB44-BF57-C8FC7D3CBFF8}"/>
              </a:ext>
            </a:extLst>
          </p:cNvPr>
          <p:cNvSpPr/>
          <p:nvPr/>
        </p:nvSpPr>
        <p:spPr>
          <a:xfrm>
            <a:off x="6950316" y="1565069"/>
            <a:ext cx="371565" cy="3193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atin typeface="Avenir Book" panose="02000503020000020003" pitchFamily="2" charset="0"/>
            </a:endParaRPr>
          </a:p>
        </p:txBody>
      </p:sp>
      <p:grpSp>
        <p:nvGrpSpPr>
          <p:cNvPr id="9" name="Group 8">
            <a:extLst>
              <a:ext uri="{FF2B5EF4-FFF2-40B4-BE49-F238E27FC236}">
                <a16:creationId xmlns:a16="http://schemas.microsoft.com/office/drawing/2014/main" id="{DF3605D8-E4F2-3F4B-AD01-86E849F62CFF}"/>
              </a:ext>
            </a:extLst>
          </p:cNvPr>
          <p:cNvGrpSpPr/>
          <p:nvPr/>
        </p:nvGrpSpPr>
        <p:grpSpPr>
          <a:xfrm>
            <a:off x="617221" y="4488180"/>
            <a:ext cx="5415724" cy="297624"/>
            <a:chOff x="462915" y="3366135"/>
            <a:chExt cx="4061793" cy="223218"/>
          </a:xfrm>
        </p:grpSpPr>
        <p:cxnSp>
          <p:nvCxnSpPr>
            <p:cNvPr id="5" name="Straight Arrow Connector 4">
              <a:extLst>
                <a:ext uri="{FF2B5EF4-FFF2-40B4-BE49-F238E27FC236}">
                  <a16:creationId xmlns:a16="http://schemas.microsoft.com/office/drawing/2014/main" id="{37FFF500-9BDC-8E40-9B12-872D25327A17}"/>
                </a:ext>
              </a:extLst>
            </p:cNvPr>
            <p:cNvCxnSpPr/>
            <p:nvPr/>
          </p:nvCxnSpPr>
          <p:spPr>
            <a:xfrm flipV="1">
              <a:off x="462915" y="3366135"/>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EACC8FF-157E-1F40-B00F-952239F143DF}"/>
                </a:ext>
              </a:extLst>
            </p:cNvPr>
            <p:cNvCxnSpPr/>
            <p:nvPr/>
          </p:nvCxnSpPr>
          <p:spPr>
            <a:xfrm flipV="1">
              <a:off x="579342" y="3432921"/>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EAF2C4D-497E-FB43-A5CB-1D634B544F1C}"/>
                </a:ext>
              </a:extLst>
            </p:cNvPr>
            <p:cNvCxnSpPr/>
            <p:nvPr/>
          </p:nvCxnSpPr>
          <p:spPr>
            <a:xfrm flipV="1">
              <a:off x="701040" y="3387090"/>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9FFFB9-0049-9C48-955C-081585DA46A6}"/>
                </a:ext>
              </a:extLst>
            </p:cNvPr>
            <p:cNvCxnSpPr/>
            <p:nvPr/>
          </p:nvCxnSpPr>
          <p:spPr>
            <a:xfrm flipV="1">
              <a:off x="763905" y="3392805"/>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019B8EB-8278-BF44-A8A0-270C96811CFB}"/>
                </a:ext>
              </a:extLst>
            </p:cNvPr>
            <p:cNvCxnSpPr/>
            <p:nvPr/>
          </p:nvCxnSpPr>
          <p:spPr>
            <a:xfrm flipV="1">
              <a:off x="952500" y="3427095"/>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2783006-4D08-D040-BF65-6A2B938D3B2F}"/>
                </a:ext>
              </a:extLst>
            </p:cNvPr>
            <p:cNvCxnSpPr/>
            <p:nvPr/>
          </p:nvCxnSpPr>
          <p:spPr>
            <a:xfrm flipV="1">
              <a:off x="1398270" y="3404235"/>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B08E82A-0767-1E48-B166-B9FA4D7C4454}"/>
                </a:ext>
              </a:extLst>
            </p:cNvPr>
            <p:cNvCxnSpPr/>
            <p:nvPr/>
          </p:nvCxnSpPr>
          <p:spPr>
            <a:xfrm flipV="1">
              <a:off x="2038350" y="3398520"/>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BE0E586-E331-1646-9121-6480ECA93ACB}"/>
                </a:ext>
              </a:extLst>
            </p:cNvPr>
            <p:cNvCxnSpPr/>
            <p:nvPr/>
          </p:nvCxnSpPr>
          <p:spPr>
            <a:xfrm flipV="1">
              <a:off x="2375535" y="3381375"/>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D4BC77F-2991-1A4B-8CC8-2C471305EFEA}"/>
                </a:ext>
              </a:extLst>
            </p:cNvPr>
            <p:cNvCxnSpPr/>
            <p:nvPr/>
          </p:nvCxnSpPr>
          <p:spPr>
            <a:xfrm flipV="1">
              <a:off x="2901315" y="3404235"/>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65A33D9-218F-AD46-9186-92171A65441A}"/>
                </a:ext>
              </a:extLst>
            </p:cNvPr>
            <p:cNvCxnSpPr/>
            <p:nvPr/>
          </p:nvCxnSpPr>
          <p:spPr>
            <a:xfrm flipV="1">
              <a:off x="3648075" y="3390900"/>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935C080-0CFA-9441-B9E3-A8D20F0A2D8C}"/>
                </a:ext>
              </a:extLst>
            </p:cNvPr>
            <p:cNvCxnSpPr/>
            <p:nvPr/>
          </p:nvCxnSpPr>
          <p:spPr>
            <a:xfrm flipV="1">
              <a:off x="4173855" y="3398520"/>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E1D98A2-CAAD-424D-B604-963C4155DFB3}"/>
                </a:ext>
              </a:extLst>
            </p:cNvPr>
            <p:cNvCxnSpPr/>
            <p:nvPr/>
          </p:nvCxnSpPr>
          <p:spPr>
            <a:xfrm flipV="1">
              <a:off x="4368276" y="3380533"/>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C6438369-7212-7A4B-97D0-B36EC633E18A}"/>
              </a:ext>
            </a:extLst>
          </p:cNvPr>
          <p:cNvGrpSpPr/>
          <p:nvPr/>
        </p:nvGrpSpPr>
        <p:grpSpPr>
          <a:xfrm>
            <a:off x="1034754" y="4514998"/>
            <a:ext cx="3644223" cy="305244"/>
            <a:chOff x="776065" y="3386248"/>
            <a:chExt cx="2733167" cy="228933"/>
          </a:xfrm>
        </p:grpSpPr>
        <p:cxnSp>
          <p:nvCxnSpPr>
            <p:cNvPr id="24" name="Straight Arrow Connector 23">
              <a:extLst>
                <a:ext uri="{FF2B5EF4-FFF2-40B4-BE49-F238E27FC236}">
                  <a16:creationId xmlns:a16="http://schemas.microsoft.com/office/drawing/2014/main" id="{8EE7FD72-53EC-9D43-81EF-4B8C79A65317}"/>
                </a:ext>
              </a:extLst>
            </p:cNvPr>
            <p:cNvCxnSpPr/>
            <p:nvPr/>
          </p:nvCxnSpPr>
          <p:spPr>
            <a:xfrm flipV="1">
              <a:off x="1706038" y="3415665"/>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089FEF3-6B89-3E4D-9AD3-26DA84DD4C1F}"/>
                </a:ext>
              </a:extLst>
            </p:cNvPr>
            <p:cNvCxnSpPr/>
            <p:nvPr/>
          </p:nvCxnSpPr>
          <p:spPr>
            <a:xfrm flipV="1">
              <a:off x="3352800" y="3386248"/>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E40C996-E754-D141-BBA3-E2B3BEBDC24E}"/>
                </a:ext>
              </a:extLst>
            </p:cNvPr>
            <p:cNvCxnSpPr/>
            <p:nvPr/>
          </p:nvCxnSpPr>
          <p:spPr>
            <a:xfrm flipV="1">
              <a:off x="859941" y="3432921"/>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747C3E8-1E27-0A4F-8131-DDBB7FE3F04D}"/>
                </a:ext>
              </a:extLst>
            </p:cNvPr>
            <p:cNvCxnSpPr/>
            <p:nvPr/>
          </p:nvCxnSpPr>
          <p:spPr>
            <a:xfrm flipV="1">
              <a:off x="1040693" y="3458749"/>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E03D589-7153-A647-A902-D3D8D9901F58}"/>
                </a:ext>
              </a:extLst>
            </p:cNvPr>
            <p:cNvCxnSpPr/>
            <p:nvPr/>
          </p:nvCxnSpPr>
          <p:spPr>
            <a:xfrm flipV="1">
              <a:off x="776065" y="3430507"/>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B78530F4-C87E-AC45-B280-605106C08698}"/>
              </a:ext>
            </a:extLst>
          </p:cNvPr>
          <p:cNvGrpSpPr/>
          <p:nvPr/>
        </p:nvGrpSpPr>
        <p:grpSpPr>
          <a:xfrm>
            <a:off x="1557021" y="4551001"/>
            <a:ext cx="3281001" cy="312864"/>
            <a:chOff x="1167765" y="3413251"/>
            <a:chExt cx="2460751" cy="234648"/>
          </a:xfrm>
        </p:grpSpPr>
        <p:cxnSp>
          <p:nvCxnSpPr>
            <p:cNvPr id="28" name="Straight Arrow Connector 27">
              <a:extLst>
                <a:ext uri="{FF2B5EF4-FFF2-40B4-BE49-F238E27FC236}">
                  <a16:creationId xmlns:a16="http://schemas.microsoft.com/office/drawing/2014/main" id="{57F05929-91CB-E742-BE7D-4BFEE51345DE}"/>
                </a:ext>
              </a:extLst>
            </p:cNvPr>
            <p:cNvCxnSpPr/>
            <p:nvPr/>
          </p:nvCxnSpPr>
          <p:spPr>
            <a:xfrm flipV="1">
              <a:off x="3472084" y="3491467"/>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F5881BB-BB91-2B48-8019-10A2D12A408F}"/>
                </a:ext>
              </a:extLst>
            </p:cNvPr>
            <p:cNvCxnSpPr/>
            <p:nvPr/>
          </p:nvCxnSpPr>
          <p:spPr>
            <a:xfrm flipV="1">
              <a:off x="1167765" y="3413251"/>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33" name="Straight Arrow Connector 32">
            <a:extLst>
              <a:ext uri="{FF2B5EF4-FFF2-40B4-BE49-F238E27FC236}">
                <a16:creationId xmlns:a16="http://schemas.microsoft.com/office/drawing/2014/main" id="{F311A2AB-21E8-0D4D-9A2C-D62592F747B3}"/>
              </a:ext>
            </a:extLst>
          </p:cNvPr>
          <p:cNvCxnSpPr/>
          <p:nvPr/>
        </p:nvCxnSpPr>
        <p:spPr>
          <a:xfrm flipV="1">
            <a:off x="7934620" y="4588805"/>
            <a:ext cx="208576" cy="20857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D5ACDC15-EDDF-AB47-83B9-8C0C883F4291}"/>
              </a:ext>
            </a:extLst>
          </p:cNvPr>
          <p:cNvGrpSpPr/>
          <p:nvPr/>
        </p:nvGrpSpPr>
        <p:grpSpPr>
          <a:xfrm>
            <a:off x="8481357" y="4647226"/>
            <a:ext cx="826092" cy="254444"/>
            <a:chOff x="6361017" y="3485419"/>
            <a:chExt cx="619569" cy="190833"/>
          </a:xfrm>
        </p:grpSpPr>
        <p:cxnSp>
          <p:nvCxnSpPr>
            <p:cNvPr id="34" name="Straight Arrow Connector 33">
              <a:extLst>
                <a:ext uri="{FF2B5EF4-FFF2-40B4-BE49-F238E27FC236}">
                  <a16:creationId xmlns:a16="http://schemas.microsoft.com/office/drawing/2014/main" id="{B383184A-71FF-A243-B122-31CCBE7F8DC5}"/>
                </a:ext>
              </a:extLst>
            </p:cNvPr>
            <p:cNvCxnSpPr/>
            <p:nvPr/>
          </p:nvCxnSpPr>
          <p:spPr>
            <a:xfrm flipV="1">
              <a:off x="6361017" y="3505311"/>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E8C860E-4913-5D4E-A864-D69AF531C266}"/>
                </a:ext>
              </a:extLst>
            </p:cNvPr>
            <p:cNvCxnSpPr/>
            <p:nvPr/>
          </p:nvCxnSpPr>
          <p:spPr>
            <a:xfrm flipV="1">
              <a:off x="6690725" y="3485419"/>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3AAC707-AB03-3749-B889-BC4D0A218621}"/>
                </a:ext>
              </a:extLst>
            </p:cNvPr>
            <p:cNvCxnSpPr/>
            <p:nvPr/>
          </p:nvCxnSpPr>
          <p:spPr>
            <a:xfrm flipV="1">
              <a:off x="6756383" y="3519820"/>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9C4BF880-B2A9-BD45-9CB6-FA288E56E25F}"/>
                </a:ext>
              </a:extLst>
            </p:cNvPr>
            <p:cNvCxnSpPr/>
            <p:nvPr/>
          </p:nvCxnSpPr>
          <p:spPr>
            <a:xfrm flipV="1">
              <a:off x="6824154" y="3511137"/>
              <a:ext cx="156432" cy="15643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 name="scRNA-Seq from fresh cells">
            <a:extLst>
              <a:ext uri="{FF2B5EF4-FFF2-40B4-BE49-F238E27FC236}">
                <a16:creationId xmlns:a16="http://schemas.microsoft.com/office/drawing/2014/main" id="{1AC86AA3-5880-AFEB-178F-86D84D099014}"/>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Host-pathogen annotations (cont’d): A COVID-19 example</a:t>
            </a:r>
          </a:p>
        </p:txBody>
      </p:sp>
    </p:spTree>
    <p:extLst>
      <p:ext uri="{BB962C8B-B14F-4D97-AF65-F5344CB8AC3E}">
        <p14:creationId xmlns:p14="http://schemas.microsoft.com/office/powerpoint/2010/main" val="425709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odays talk">
            <a:extLst>
              <a:ext uri="{FF2B5EF4-FFF2-40B4-BE49-F238E27FC236}">
                <a16:creationId xmlns:a16="http://schemas.microsoft.com/office/drawing/2014/main" id="{3B554850-0D0B-FB49-A27A-5EE990B5816F}"/>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feature selection</a:t>
            </a:r>
          </a:p>
        </p:txBody>
      </p:sp>
      <p:sp>
        <p:nvSpPr>
          <p:cNvPr id="5" name="Rectangle 4">
            <a:extLst>
              <a:ext uri="{FF2B5EF4-FFF2-40B4-BE49-F238E27FC236}">
                <a16:creationId xmlns:a16="http://schemas.microsoft.com/office/drawing/2014/main" id="{B5C6D00F-FEA1-DA4B-F4E6-D52392C3A14F}"/>
              </a:ext>
            </a:extLst>
          </p:cNvPr>
          <p:cNvSpPr/>
          <p:nvPr/>
        </p:nvSpPr>
        <p:spPr>
          <a:xfrm>
            <a:off x="2609742" y="5751253"/>
            <a:ext cx="7703738"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Find genes (features) that are outliers in a plot of mean of gene expression vs variance of gene expression</a:t>
            </a:r>
          </a:p>
        </p:txBody>
      </p:sp>
      <p:pic>
        <p:nvPicPr>
          <p:cNvPr id="8" name="Picture 7">
            <a:extLst>
              <a:ext uri="{FF2B5EF4-FFF2-40B4-BE49-F238E27FC236}">
                <a16:creationId xmlns:a16="http://schemas.microsoft.com/office/drawing/2014/main" id="{DD71F405-8E00-424A-B832-8631B335FA02}"/>
              </a:ext>
            </a:extLst>
          </p:cNvPr>
          <p:cNvPicPr>
            <a:picLocks noChangeAspect="1"/>
          </p:cNvPicPr>
          <p:nvPr/>
        </p:nvPicPr>
        <p:blipFill>
          <a:blip r:embed="rId2"/>
          <a:stretch>
            <a:fillRect/>
          </a:stretch>
        </p:blipFill>
        <p:spPr>
          <a:xfrm>
            <a:off x="2383420" y="1295779"/>
            <a:ext cx="7703738" cy="4455474"/>
          </a:xfrm>
          <a:prstGeom prst="rect">
            <a:avLst/>
          </a:prstGeom>
        </p:spPr>
      </p:pic>
    </p:spTree>
    <p:extLst>
      <p:ext uri="{BB962C8B-B14F-4D97-AF65-F5344CB8AC3E}">
        <p14:creationId xmlns:p14="http://schemas.microsoft.com/office/powerpoint/2010/main" val="369538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ACD20-EA98-614D-9759-8DE952DAFCF0}"/>
              </a:ext>
            </a:extLst>
          </p:cNvPr>
          <p:cNvPicPr>
            <a:picLocks noChangeAspect="1"/>
          </p:cNvPicPr>
          <p:nvPr/>
        </p:nvPicPr>
        <p:blipFill>
          <a:blip r:embed="rId2"/>
          <a:stretch>
            <a:fillRect/>
          </a:stretch>
        </p:blipFill>
        <p:spPr>
          <a:xfrm>
            <a:off x="1479998" y="1050889"/>
            <a:ext cx="9384404" cy="5577773"/>
          </a:xfrm>
          <a:prstGeom prst="rect">
            <a:avLst/>
          </a:prstGeom>
        </p:spPr>
      </p:pic>
      <p:sp>
        <p:nvSpPr>
          <p:cNvPr id="4" name="Rectangle 3">
            <a:extLst>
              <a:ext uri="{FF2B5EF4-FFF2-40B4-BE49-F238E27FC236}">
                <a16:creationId xmlns:a16="http://schemas.microsoft.com/office/drawing/2014/main" id="{F675DC20-F7E4-8340-A79E-24EC95C553D6}"/>
              </a:ext>
            </a:extLst>
          </p:cNvPr>
          <p:cNvSpPr/>
          <p:nvPr/>
        </p:nvSpPr>
        <p:spPr>
          <a:xfrm>
            <a:off x="7620000" y="6581001"/>
            <a:ext cx="4572000" cy="276999"/>
          </a:xfrm>
          <a:prstGeom prst="rect">
            <a:avLst/>
          </a:prstGeom>
        </p:spPr>
        <p:txBody>
          <a:bodyPr>
            <a:spAutoFit/>
          </a:bodyPr>
          <a:lstStyle/>
          <a:p>
            <a:pPr algn="r"/>
            <a:r>
              <a:rPr lang="en-US" sz="1200" dirty="0" err="1">
                <a:latin typeface="Avenir" panose="02000503020000020003" pitchFamily="2" charset="0"/>
              </a:rPr>
              <a:t>Kiselev</a:t>
            </a:r>
            <a:r>
              <a:rPr lang="en-US" sz="1200" dirty="0">
                <a:latin typeface="Avenir" panose="02000503020000020003" pitchFamily="2" charset="0"/>
              </a:rPr>
              <a:t> C. at </a:t>
            </a:r>
            <a:r>
              <a:rPr lang="en-US" sz="1200" i="1" dirty="0">
                <a:latin typeface="Avenir" panose="02000503020000020003" pitchFamily="2" charset="0"/>
              </a:rPr>
              <a:t>al. </a:t>
            </a:r>
            <a:r>
              <a:rPr lang="en-US" sz="1200" dirty="0">
                <a:latin typeface="Avenir" panose="02000503020000020003" pitchFamily="2" charset="0"/>
              </a:rPr>
              <a:t>(2019) </a:t>
            </a:r>
            <a:r>
              <a:rPr lang="en-US" sz="1200" i="1" dirty="0">
                <a:latin typeface="Avenir" panose="02000503020000020003" pitchFamily="2" charset="0"/>
              </a:rPr>
              <a:t>Nature Reviews Genetics</a:t>
            </a:r>
            <a:r>
              <a:rPr lang="en-US" sz="1200" dirty="0">
                <a:latin typeface="Avenir" panose="02000503020000020003" pitchFamily="2" charset="0"/>
              </a:rPr>
              <a:t>. 20: 273-282.</a:t>
            </a:r>
          </a:p>
        </p:txBody>
      </p:sp>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412803" y="4987747"/>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4673953" y="4298379"/>
            <a:ext cx="2805928" cy="2427861"/>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8134439" y="4213298"/>
            <a:ext cx="2805928" cy="239673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103770" y="371395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a:t>
            </a:r>
          </a:p>
        </p:txBody>
      </p:sp>
    </p:spTree>
    <p:extLst>
      <p:ext uri="{BB962C8B-B14F-4D97-AF65-F5344CB8AC3E}">
        <p14:creationId xmlns:p14="http://schemas.microsoft.com/office/powerpoint/2010/main" val="283031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p:nvPr/>
        </p:nvSpPr>
        <p:spPr>
          <a:xfrm>
            <a:off x="1600200" y="1402670"/>
            <a:ext cx="9143999" cy="39087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venir"/>
                <a:ea typeface="Avenir"/>
                <a:cs typeface="Avenir"/>
                <a:sym typeface="Avenir"/>
              </a:rPr>
              <a:t>Cells are in ~20,000 dimensional space</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many genes are lowly detected / noisy measurements</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genes are not independent of one another! rather they operate in coregulatory modules</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curse of dimensionality</a:t>
            </a:r>
            <a:endParaRPr/>
          </a:p>
          <a:p>
            <a:pPr marL="457200" marR="0" lvl="0" indent="-330200" algn="l" rtl="0">
              <a:spcBef>
                <a:spcPts val="0"/>
              </a:spcBef>
              <a:spcAft>
                <a:spcPts val="0"/>
              </a:spcAft>
              <a:buClr>
                <a:schemeClr val="dk1"/>
              </a:buClr>
              <a:buSzPts val="2000"/>
              <a:buFont typeface="Arial"/>
              <a:buNone/>
            </a:pPr>
            <a:endParaRPr sz="2000">
              <a:solidFill>
                <a:schemeClr val="dk1"/>
              </a:solidFill>
              <a:latin typeface="Avenir"/>
              <a:ea typeface="Avenir"/>
              <a:cs typeface="Avenir"/>
              <a:sym typeface="Avenir"/>
            </a:endParaRPr>
          </a:p>
          <a:p>
            <a:pPr marL="0" marR="0" lvl="0" indent="0" algn="l" rtl="0">
              <a:spcBef>
                <a:spcPts val="0"/>
              </a:spcBef>
              <a:spcAft>
                <a:spcPts val="0"/>
              </a:spcAft>
              <a:buNone/>
            </a:pPr>
            <a:endParaRPr sz="2000">
              <a:solidFill>
                <a:schemeClr val="dk1"/>
              </a:solidFill>
              <a:latin typeface="Avenir"/>
              <a:ea typeface="Avenir"/>
              <a:cs typeface="Avenir"/>
              <a:sym typeface="Avenir"/>
            </a:endParaRPr>
          </a:p>
          <a:p>
            <a:pPr marL="0" marR="0" lvl="0" indent="0" algn="l" rtl="0">
              <a:spcBef>
                <a:spcPts val="0"/>
              </a:spcBef>
              <a:spcAft>
                <a:spcPts val="0"/>
              </a:spcAft>
              <a:buNone/>
            </a:pPr>
            <a:r>
              <a:rPr lang="en-US" sz="2800" b="1">
                <a:solidFill>
                  <a:schemeClr val="dk1"/>
                </a:solidFill>
                <a:latin typeface="Avenir"/>
                <a:ea typeface="Avenir"/>
                <a:cs typeface="Avenir"/>
                <a:sym typeface="Avenir"/>
              </a:rPr>
              <a:t>Principle component analysis moves us from describing cells with 20,000 gene expression values to 10-100 principal component scores</a:t>
            </a:r>
            <a:endParaRPr/>
          </a:p>
        </p:txBody>
      </p:sp>
      <p:sp>
        <p:nvSpPr>
          <p:cNvPr id="2" name="Todays talk">
            <a:extLst>
              <a:ext uri="{FF2B5EF4-FFF2-40B4-BE49-F238E27FC236}">
                <a16:creationId xmlns:a16="http://schemas.microsoft.com/office/drawing/2014/main" id="{F03D7542-A95C-51C0-961D-234CED041DC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p:nvPr/>
        </p:nvSpPr>
        <p:spPr>
          <a:xfrm>
            <a:off x="785813" y="1402670"/>
            <a:ext cx="11087099" cy="4854983"/>
          </a:xfrm>
          <a:prstGeom prst="rect">
            <a:avLst/>
          </a:prstGeom>
          <a:noFill/>
          <a:ln>
            <a:noFill/>
          </a:ln>
        </p:spPr>
        <p:txBody>
          <a:bodyPr spcFirstLastPara="1" wrap="square" lIns="91425" tIns="45700" rIns="91425" bIns="45700" anchor="t" anchorCtr="0">
            <a:spAutoFit/>
          </a:bodyPr>
          <a:lstStyle/>
          <a:p>
            <a:pPr marL="114300" marR="0" lvl="0" indent="0" algn="l" rtl="0">
              <a:lnSpc>
                <a:spcPct val="115000"/>
              </a:lnSpc>
              <a:spcBef>
                <a:spcPts val="0"/>
              </a:spcBef>
              <a:spcAft>
                <a:spcPts val="0"/>
              </a:spcAft>
              <a:buNone/>
            </a:pPr>
            <a:r>
              <a:rPr lang="en-US" sz="2400">
                <a:solidFill>
                  <a:schemeClr val="dk1"/>
                </a:solidFill>
                <a:latin typeface="Avenir"/>
                <a:ea typeface="Avenir"/>
                <a:cs typeface="Avenir"/>
                <a:sym typeface="Avenir"/>
              </a:rPr>
              <a:t>One approach to simplification is to </a:t>
            </a:r>
            <a:r>
              <a:rPr lang="en-US" sz="2400" b="1" u="sng">
                <a:solidFill>
                  <a:schemeClr val="dk1"/>
                </a:solidFill>
                <a:latin typeface="Avenir"/>
                <a:ea typeface="Avenir"/>
                <a:cs typeface="Avenir"/>
                <a:sym typeface="Avenir"/>
              </a:rPr>
              <a:t>assume that the data of interest lies within lower-dimensional space</a:t>
            </a:r>
            <a:r>
              <a:rPr lang="en-US" sz="2400">
                <a:solidFill>
                  <a:schemeClr val="dk1"/>
                </a:solidFill>
                <a:latin typeface="Avenir"/>
                <a:ea typeface="Avenir"/>
                <a:cs typeface="Avenir"/>
                <a:sym typeface="Avenir"/>
              </a:rPr>
              <a:t>. If the data of interest is of low enough dimension, the data can be visualised in the low-dimensional space.</a:t>
            </a:r>
            <a:endParaRPr/>
          </a:p>
          <a:p>
            <a:pPr marL="114300" marR="0" lvl="0" indent="0" algn="l" rtl="0">
              <a:lnSpc>
                <a:spcPct val="115000"/>
              </a:lnSpc>
              <a:spcBef>
                <a:spcPts val="0"/>
              </a:spcBef>
              <a:spcAft>
                <a:spcPts val="0"/>
              </a:spcAft>
              <a:buNone/>
            </a:pPr>
            <a:endParaRPr sz="2400">
              <a:solidFill>
                <a:schemeClr val="dk1"/>
              </a:solidFill>
              <a:latin typeface="Avenir"/>
              <a:ea typeface="Avenir"/>
              <a:cs typeface="Avenir"/>
              <a:sym typeface="Avenir"/>
            </a:endParaRPr>
          </a:p>
          <a:p>
            <a:pPr marL="114300" marR="0" lvl="0" indent="0" algn="l" rtl="0">
              <a:lnSpc>
                <a:spcPct val="115000"/>
              </a:lnSpc>
              <a:spcBef>
                <a:spcPts val="0"/>
              </a:spcBef>
              <a:spcAft>
                <a:spcPts val="0"/>
              </a:spcAft>
              <a:buNone/>
            </a:pPr>
            <a:endParaRPr sz="2400">
              <a:solidFill>
                <a:schemeClr val="dk1"/>
              </a:solidFill>
              <a:latin typeface="Avenir"/>
              <a:ea typeface="Avenir"/>
              <a:cs typeface="Avenir"/>
              <a:sym typeface="Avenir"/>
            </a:endParaRPr>
          </a:p>
          <a:p>
            <a:pPr marL="0" marR="0" lvl="0" indent="0" algn="l" rtl="0">
              <a:lnSpc>
                <a:spcPct val="120000"/>
              </a:lnSpc>
              <a:spcBef>
                <a:spcPts val="0"/>
              </a:spcBef>
              <a:spcAft>
                <a:spcPts val="0"/>
              </a:spcAft>
              <a:buNone/>
            </a:pPr>
            <a:r>
              <a:rPr lang="en-US" sz="2400" u="sng">
                <a:solidFill>
                  <a:schemeClr val="dk1"/>
                </a:solidFill>
                <a:latin typeface="Avenir"/>
                <a:ea typeface="Avenir"/>
                <a:cs typeface="Avenir"/>
                <a:sym typeface="Avenir"/>
              </a:rPr>
              <a:t>Common Techniques</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Principal Component Analysis (PCA)</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Independent Component Analysis (ICA)</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Multidimensional Scaling (MDS)</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Non-negative Matrix Factorization (NMF)</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Probabilistic Modeling (e.g. Latent Dirichlet Allocation - LDA) </a:t>
            </a:r>
            <a:endParaRPr/>
          </a:p>
        </p:txBody>
      </p:sp>
      <p:sp>
        <p:nvSpPr>
          <p:cNvPr id="2" name="Todays talk">
            <a:extLst>
              <a:ext uri="{FF2B5EF4-FFF2-40B4-BE49-F238E27FC236}">
                <a16:creationId xmlns:a16="http://schemas.microsoft.com/office/drawing/2014/main" id="{01667983-3E85-008F-052D-5918DDD8D7F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1250</TotalTime>
  <Words>2844</Words>
  <Application>Microsoft Macintosh PowerPoint</Application>
  <PresentationFormat>Widescreen</PresentationFormat>
  <Paragraphs>395</Paragraphs>
  <Slides>55</Slides>
  <Notes>29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Avenir Book</vt:lpstr>
      <vt:lpstr>Georgia</vt:lpstr>
      <vt:lpstr>Gill Sans</vt:lpstr>
      <vt:lpstr>Calibri</vt:lpstr>
      <vt:lpstr>Avenir</vt:lpstr>
      <vt:lpstr>Arial</vt:lpstr>
      <vt:lpstr>NTR</vt:lpstr>
      <vt:lpstr>Office Theme</vt:lpstr>
      <vt:lpstr>Computational and Experimental Design  Single Cell Analysis Program (SCAP)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Orr Ashenberg</dc:creator>
  <cp:lastModifiedBy>David Fischer</cp:lastModifiedBy>
  <cp:revision>63</cp:revision>
  <dcterms:created xsi:type="dcterms:W3CDTF">2019-08-24T17:18:32Z</dcterms:created>
  <dcterms:modified xsi:type="dcterms:W3CDTF">2024-09-22T08:24:42Z</dcterms:modified>
</cp:coreProperties>
</file>